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41" r:id="rId3"/>
    <p:sldId id="344" r:id="rId5"/>
    <p:sldId id="364" r:id="rId6"/>
    <p:sldId id="366" r:id="rId7"/>
    <p:sldId id="367" r:id="rId8"/>
    <p:sldId id="359" r:id="rId9"/>
    <p:sldId id="360" r:id="rId10"/>
    <p:sldId id="393" r:id="rId11"/>
    <p:sldId id="402" r:id="rId12"/>
    <p:sldId id="421" r:id="rId13"/>
    <p:sldId id="381" r:id="rId14"/>
    <p:sldId id="394" r:id="rId15"/>
    <p:sldId id="395" r:id="rId16"/>
    <p:sldId id="398" r:id="rId17"/>
    <p:sldId id="399" r:id="rId18"/>
    <p:sldId id="414" r:id="rId19"/>
    <p:sldId id="396" r:id="rId20"/>
    <p:sldId id="388" r:id="rId21"/>
    <p:sldId id="397" r:id="rId22"/>
    <p:sldId id="361" r:id="rId23"/>
    <p:sldId id="363" r:id="rId24"/>
    <p:sldId id="358" r:id="rId25"/>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214BAE"/>
    <a:srgbClr val="00A3E4"/>
    <a:srgbClr val="595959"/>
    <a:srgbClr val="0A5F9E"/>
    <a:srgbClr val="1D2A5A"/>
    <a:srgbClr val="D62036"/>
    <a:srgbClr val="295788"/>
    <a:srgbClr val="2D5B8C"/>
    <a:srgbClr val="D9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124" autoAdjust="0"/>
  </p:normalViewPr>
  <p:slideViewPr>
    <p:cSldViewPr snapToGrid="0" showGuides="1">
      <p:cViewPr>
        <p:scale>
          <a:sx n="68" d="100"/>
          <a:sy n="68" d="100"/>
        </p:scale>
        <p:origin x="1260" y="990"/>
      </p:cViewPr>
      <p:guideLst>
        <p:guide orient="horz" pos="2180"/>
        <p:guide pos="3840"/>
      </p:guideLst>
    </p:cSldViewPr>
  </p:slideViewPr>
  <p:notesTextViewPr>
    <p:cViewPr>
      <p:scale>
        <a:sx n="1" d="1"/>
        <a:sy n="1" d="1"/>
      </p:scale>
      <p:origin x="0" y="0"/>
    </p:cViewPr>
  </p:notesTextViewPr>
  <p:sorterViewPr>
    <p:cViewPr>
      <p:scale>
        <a:sx n="89" d="100"/>
        <a:sy n="89"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gs" Target="tags/tag2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微软雅黑" panose="020B0503020204020204" pitchFamily="34" charset="-122"/>
              </a:defRPr>
            </a:lvl1pPr>
          </a:lstStyle>
          <a:p>
            <a:fld id="{D09E27A0-C8C5-4D1C-8474-C97B64CA435F}"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058A21C5-6FF9-43F6-A409-2A0EC906A9A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pitchFamily="34" charset="-122"/>
        <a:cs typeface="+mn-cs"/>
      </a:defRPr>
    </a:lvl1pPr>
    <a:lvl2pPr marL="457200" algn="l" defTabSz="914400" rtl="0" eaLnBrk="1" latinLnBrk="0" hangingPunct="1">
      <a:defRPr sz="1200" kern="1200">
        <a:solidFill>
          <a:schemeClr val="tx1"/>
        </a:solidFill>
        <a:latin typeface="+mn-lt"/>
        <a:ea typeface="微软雅黑" panose="020B0503020204020204" pitchFamily="34" charset="-122"/>
        <a:cs typeface="+mn-cs"/>
      </a:defRPr>
    </a:lvl2pPr>
    <a:lvl3pPr marL="914400" algn="l" defTabSz="914400" rtl="0" eaLnBrk="1" latinLnBrk="0" hangingPunct="1">
      <a:defRPr sz="1200" kern="1200">
        <a:solidFill>
          <a:schemeClr val="tx1"/>
        </a:solidFill>
        <a:latin typeface="+mn-lt"/>
        <a:ea typeface="微软雅黑" panose="020B0503020204020204" pitchFamily="34" charset="-122"/>
        <a:cs typeface="+mn-cs"/>
      </a:defRPr>
    </a:lvl3pPr>
    <a:lvl4pPr marL="1371600" algn="l" defTabSz="914400" rtl="0" eaLnBrk="1" latinLnBrk="0" hangingPunct="1">
      <a:defRPr sz="1200" kern="1200">
        <a:solidFill>
          <a:schemeClr val="tx1"/>
        </a:solidFill>
        <a:latin typeface="+mn-lt"/>
        <a:ea typeface="微软雅黑" panose="020B0503020204020204" pitchFamily="34" charset="-122"/>
        <a:cs typeface="+mn-cs"/>
      </a:defRPr>
    </a:lvl4pPr>
    <a:lvl5pPr marL="1828800" algn="l" defTabSz="914400" rtl="0" eaLnBrk="1" latinLnBrk="0" hangingPunct="1">
      <a:defRPr sz="1200" kern="1200">
        <a:solidFill>
          <a:schemeClr val="tx1"/>
        </a:solidFill>
        <a:latin typeface="+mn-lt"/>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F32AC2-5CA0-41E2-900C-4A9051C0A65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C147A23-5BA8-44CE-9215-79B767159C4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147A23-5BA8-44CE-9215-79B767159C4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 showMasterSp="0">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1" y="274638"/>
            <a:ext cx="109728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609601" y="1600202"/>
            <a:ext cx="10972800" cy="4525963"/>
          </a:xfrm>
          <a:prstGeom prst="rect">
            <a:avLst/>
          </a:prstGeo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10"/>
          </p:nvPr>
        </p:nvSpPr>
        <p:spPr>
          <a:xfrm>
            <a:off x="609601" y="6356352"/>
            <a:ext cx="2844800" cy="365125"/>
          </a:xfrm>
          <a:prstGeom prst="rect">
            <a:avLst/>
          </a:prstGeom>
        </p:spPr>
        <p:txBody>
          <a:bodyPr/>
          <a:lstStyle/>
          <a:p>
            <a:fld id="{A61B1FD8-8752-40A4-8FD5-E89685AB56BD}" type="datetimeFigureOut">
              <a:rPr lang="zh-CN" altLang="en-US" smtClean="0"/>
            </a:fld>
            <a:endParaRPr lang="zh-CN" altLang="en-US"/>
          </a:p>
        </p:txBody>
      </p:sp>
      <p:sp>
        <p:nvSpPr>
          <p:cNvPr id="5" name="页脚占位符 4"/>
          <p:cNvSpPr>
            <a:spLocks noGrp="1"/>
          </p:cNvSpPr>
          <p:nvPr>
            <p:ph type="ftr" sz="quarter" idx="11"/>
          </p:nvPr>
        </p:nvSpPr>
        <p:spPr>
          <a:xfrm>
            <a:off x="4165601" y="6356352"/>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1" y="6356352"/>
            <a:ext cx="2844800" cy="365125"/>
          </a:xfrm>
          <a:prstGeom prst="rect">
            <a:avLst/>
          </a:prstGeom>
        </p:spPr>
        <p:txBody>
          <a:bodyPr/>
          <a:lstStyle/>
          <a:p>
            <a:fld id="{52DCD716-44A1-4A3E-9A48-2DB906ECEF8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2" name="文本框 1"/>
          <p:cNvSpPr txBox="1"/>
          <p:nvPr userDrawn="1"/>
        </p:nvSpPr>
        <p:spPr>
          <a:xfrm>
            <a:off x="9749904" y="6501021"/>
            <a:ext cx="1924539" cy="253916"/>
          </a:xfrm>
          <a:prstGeom prst="rect">
            <a:avLst/>
          </a:prstGeom>
          <a:noFill/>
        </p:spPr>
        <p:txBody>
          <a:bodyPr wrap="square" lIns="91440" tIns="45720" rIns="91440" bIns="45720" rtlCol="0">
            <a:spAutoFit/>
          </a:bodyPr>
          <a:lstStyle/>
          <a:p>
            <a:pPr marL="0" lvl="1" algn="dist"/>
            <a:r>
              <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rPr>
              <a:t>诚信铸就品质    创新引领未来</a:t>
            </a:r>
            <a:endPar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endParaRPr>
          </a:p>
        </p:txBody>
      </p:sp>
      <p:grpSp>
        <p:nvGrpSpPr>
          <p:cNvPr id="3" name="组合 2"/>
          <p:cNvGrpSpPr/>
          <p:nvPr userDrawn="1"/>
        </p:nvGrpSpPr>
        <p:grpSpPr>
          <a:xfrm>
            <a:off x="0" y="6587638"/>
            <a:ext cx="9698628" cy="80682"/>
            <a:chOff x="-258793" y="5755341"/>
            <a:chExt cx="9698628" cy="80682"/>
          </a:xfrm>
          <a:solidFill>
            <a:srgbClr val="3597BF"/>
          </a:solidFill>
        </p:grpSpPr>
        <p:cxnSp>
          <p:nvCxnSpPr>
            <p:cNvPr id="4" name="直接连接符 3"/>
            <p:cNvCxnSpPr/>
            <p:nvPr/>
          </p:nvCxnSpPr>
          <p:spPr>
            <a:xfrm>
              <a:off x="-258793" y="5795682"/>
              <a:ext cx="9658287" cy="0"/>
            </a:xfrm>
            <a:prstGeom prst="line">
              <a:avLst/>
            </a:prstGeom>
            <a:grpFill/>
            <a:ln w="12700">
              <a:gradFill>
                <a:gsLst>
                  <a:gs pos="0">
                    <a:srgbClr val="00A3E4"/>
                  </a:gs>
                  <a:gs pos="100000">
                    <a:srgbClr val="214BAE"/>
                  </a:gs>
                </a:gsLst>
                <a:lin ang="5400000" scaled="1"/>
              </a:gradFill>
            </a:ln>
          </p:spPr>
          <p:style>
            <a:lnRef idx="1">
              <a:schemeClr val="accent1"/>
            </a:lnRef>
            <a:fillRef idx="0">
              <a:schemeClr val="accent1"/>
            </a:fillRef>
            <a:effectRef idx="0">
              <a:schemeClr val="accent1"/>
            </a:effectRef>
            <a:fontRef idx="minor">
              <a:schemeClr val="tx1"/>
            </a:fontRef>
          </p:style>
        </p:cxnSp>
        <p:sp>
          <p:nvSpPr>
            <p:cNvPr id="5" name="椭圆 4"/>
            <p:cNvSpPr/>
            <p:nvPr/>
          </p:nvSpPr>
          <p:spPr>
            <a:xfrm>
              <a:off x="9359153" y="5755341"/>
              <a:ext cx="80682" cy="80682"/>
            </a:xfrm>
            <a:prstGeom prst="ellipse">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6" name="矩形 5"/>
          <p:cNvSpPr/>
          <p:nvPr userDrawn="1"/>
        </p:nvSpPr>
        <p:spPr>
          <a:xfrm>
            <a:off x="11753936" y="6515427"/>
            <a:ext cx="392655" cy="225105"/>
          </a:xfrm>
          <a:prstGeom prst="rect">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TextBox 15"/>
          <p:cNvSpPr txBox="1"/>
          <p:nvPr userDrawn="1"/>
        </p:nvSpPr>
        <p:spPr>
          <a:xfrm>
            <a:off x="11662861" y="6489921"/>
            <a:ext cx="671347" cy="276999"/>
          </a:xfrm>
          <a:prstGeom prst="rect">
            <a:avLst/>
          </a:prstGeom>
          <a:noFill/>
        </p:spPr>
        <p:txBody>
          <a:bodyPr wrap="square" rtlCol="0">
            <a:spAutoFit/>
          </a:bodyPr>
          <a:lstStyle/>
          <a:p>
            <a:pPr algn="ctr"/>
            <a:fld id="{2EEF1883-7A0E-4F66-9932-E581691AD397}" type="slidenum">
              <a:rPr lang="zh-CN" altLang="en-US" sz="1200" b="0" smtClean="0">
                <a:solidFill>
                  <a:schemeClr val="bg1"/>
                </a:solidFill>
                <a:latin typeface="微软雅黑 Light" panose="020B0502040204020203" pitchFamily="34" charset="-122"/>
                <a:ea typeface="微软雅黑 Light" panose="020B0502040204020203" pitchFamily="34" charset="-122"/>
              </a:rPr>
            </a:fld>
            <a:r>
              <a:rPr lang="zh-CN" altLang="en-US" sz="1200" b="0" dirty="0" smtClean="0">
                <a:solidFill>
                  <a:schemeClr val="bg1"/>
                </a:solidFill>
                <a:latin typeface="微软雅黑 Light" panose="020B0502040204020203" pitchFamily="34" charset="-122"/>
                <a:ea typeface="微软雅黑 Light" panose="020B0502040204020203" pitchFamily="34" charset="-122"/>
              </a:rPr>
              <a:t> </a:t>
            </a:r>
            <a:endParaRPr lang="zh-CN" altLang="en-US" sz="1200" b="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2_自定义版式">
    <p:spTree>
      <p:nvGrpSpPr>
        <p:cNvPr id="1" name=""/>
        <p:cNvGrpSpPr/>
        <p:nvPr/>
      </p:nvGrpSpPr>
      <p:grpSpPr>
        <a:xfrm>
          <a:off x="0" y="0"/>
          <a:ext cx="0" cy="0"/>
          <a:chOff x="0" y="0"/>
          <a:chExt cx="0" cy="0"/>
        </a:xfrm>
      </p:grpSpPr>
      <p:sp>
        <p:nvSpPr>
          <p:cNvPr id="16" name="图片占位符 15"/>
          <p:cNvSpPr>
            <a:spLocks noGrp="1"/>
          </p:cNvSpPr>
          <p:nvPr>
            <p:ph type="pic" sz="quarter" idx="13"/>
          </p:nvPr>
        </p:nvSpPr>
        <p:spPr>
          <a:xfrm>
            <a:off x="874713" y="565150"/>
            <a:ext cx="2880518" cy="2768600"/>
          </a:xfrm>
          <a:custGeom>
            <a:avLst/>
            <a:gdLst>
              <a:gd name="connsiteX0" fmla="*/ 0 w 2880518"/>
              <a:gd name="connsiteY0" fmla="*/ 0 h 2768600"/>
              <a:gd name="connsiteX1" fmla="*/ 2880518 w 2880518"/>
              <a:gd name="connsiteY1" fmla="*/ 0 h 2768600"/>
              <a:gd name="connsiteX2" fmla="*/ 2880518 w 2880518"/>
              <a:gd name="connsiteY2" fmla="*/ 2768600 h 2768600"/>
              <a:gd name="connsiteX3" fmla="*/ 0 w 2880518"/>
              <a:gd name="connsiteY3" fmla="*/ 2768600 h 2768600"/>
            </a:gdLst>
            <a:ahLst/>
            <a:cxnLst>
              <a:cxn ang="0">
                <a:pos x="connsiteX0" y="connsiteY0"/>
              </a:cxn>
              <a:cxn ang="0">
                <a:pos x="connsiteX1" y="connsiteY1"/>
              </a:cxn>
              <a:cxn ang="0">
                <a:pos x="connsiteX2" y="connsiteY2"/>
              </a:cxn>
              <a:cxn ang="0">
                <a:pos x="connsiteX3" y="connsiteY3"/>
              </a:cxn>
            </a:cxnLst>
            <a:rect l="l" t="t" r="r" b="b"/>
            <a:pathLst>
              <a:path w="2880518" h="2768600">
                <a:moveTo>
                  <a:pt x="0" y="0"/>
                </a:moveTo>
                <a:lnTo>
                  <a:pt x="2880518" y="0"/>
                </a:lnTo>
                <a:lnTo>
                  <a:pt x="2880518" y="2768600"/>
                </a:lnTo>
                <a:lnTo>
                  <a:pt x="0" y="2768600"/>
                </a:lnTo>
                <a:close/>
              </a:path>
            </a:pathLst>
          </a:custGeom>
        </p:spPr>
        <p:txBody>
          <a:bodyPr wrap="square">
            <a:noAutofit/>
          </a:bodyPr>
          <a:lstStyle>
            <a:lvl1pPr>
              <a:defRPr>
                <a:ea typeface="微软雅黑" panose="020B0503020204020204" pitchFamily="34" charset="-122"/>
              </a:defRPr>
            </a:lvl1pPr>
          </a:lstStyle>
          <a:p>
            <a:endParaRPr lang="zh-CN" altLang="en-US" dirty="0"/>
          </a:p>
        </p:txBody>
      </p:sp>
      <p:sp>
        <p:nvSpPr>
          <p:cNvPr id="15" name="图片占位符 14"/>
          <p:cNvSpPr>
            <a:spLocks noGrp="1"/>
          </p:cNvSpPr>
          <p:nvPr>
            <p:ph type="pic" sz="quarter" idx="14"/>
          </p:nvPr>
        </p:nvSpPr>
        <p:spPr>
          <a:xfrm>
            <a:off x="3998913" y="565150"/>
            <a:ext cx="2880518" cy="2768600"/>
          </a:xfrm>
          <a:custGeom>
            <a:avLst/>
            <a:gdLst>
              <a:gd name="connsiteX0" fmla="*/ 0 w 2880518"/>
              <a:gd name="connsiteY0" fmla="*/ 0 h 2768600"/>
              <a:gd name="connsiteX1" fmla="*/ 2880518 w 2880518"/>
              <a:gd name="connsiteY1" fmla="*/ 0 h 2768600"/>
              <a:gd name="connsiteX2" fmla="*/ 2880518 w 2880518"/>
              <a:gd name="connsiteY2" fmla="*/ 2768600 h 2768600"/>
              <a:gd name="connsiteX3" fmla="*/ 0 w 2880518"/>
              <a:gd name="connsiteY3" fmla="*/ 2768600 h 2768600"/>
            </a:gdLst>
            <a:ahLst/>
            <a:cxnLst>
              <a:cxn ang="0">
                <a:pos x="connsiteX0" y="connsiteY0"/>
              </a:cxn>
              <a:cxn ang="0">
                <a:pos x="connsiteX1" y="connsiteY1"/>
              </a:cxn>
              <a:cxn ang="0">
                <a:pos x="connsiteX2" y="connsiteY2"/>
              </a:cxn>
              <a:cxn ang="0">
                <a:pos x="connsiteX3" y="connsiteY3"/>
              </a:cxn>
            </a:cxnLst>
            <a:rect l="l" t="t" r="r" b="b"/>
            <a:pathLst>
              <a:path w="2880518" h="2768600">
                <a:moveTo>
                  <a:pt x="0" y="0"/>
                </a:moveTo>
                <a:lnTo>
                  <a:pt x="2880518" y="0"/>
                </a:lnTo>
                <a:lnTo>
                  <a:pt x="2880518" y="2768600"/>
                </a:lnTo>
                <a:lnTo>
                  <a:pt x="0" y="2768600"/>
                </a:lnTo>
                <a:close/>
              </a:path>
            </a:pathLst>
          </a:custGeom>
        </p:spPr>
        <p:txBody>
          <a:bodyPr wrap="square">
            <a:noAutofit/>
          </a:bodyPr>
          <a:lstStyle>
            <a:lvl1pPr>
              <a:defRPr>
                <a:ea typeface="微软雅黑" panose="020B0503020204020204" pitchFamily="34" charset="-122"/>
              </a:defRPr>
            </a:lvl1pPr>
          </a:lstStyle>
          <a:p>
            <a:endParaRPr lang="zh-CN" altLang="en-US" dirty="0"/>
          </a:p>
        </p:txBody>
      </p:sp>
      <p:sp>
        <p:nvSpPr>
          <p:cNvPr id="13" name="图片占位符 12"/>
          <p:cNvSpPr>
            <a:spLocks noGrp="1"/>
          </p:cNvSpPr>
          <p:nvPr>
            <p:ph type="pic" sz="quarter" idx="15"/>
          </p:nvPr>
        </p:nvSpPr>
        <p:spPr>
          <a:xfrm>
            <a:off x="5312570" y="3524250"/>
            <a:ext cx="2880518" cy="2768600"/>
          </a:xfrm>
          <a:custGeom>
            <a:avLst/>
            <a:gdLst>
              <a:gd name="connsiteX0" fmla="*/ 0 w 2880518"/>
              <a:gd name="connsiteY0" fmla="*/ 0 h 2768600"/>
              <a:gd name="connsiteX1" fmla="*/ 2880518 w 2880518"/>
              <a:gd name="connsiteY1" fmla="*/ 0 h 2768600"/>
              <a:gd name="connsiteX2" fmla="*/ 2880518 w 2880518"/>
              <a:gd name="connsiteY2" fmla="*/ 2768600 h 2768600"/>
              <a:gd name="connsiteX3" fmla="*/ 0 w 2880518"/>
              <a:gd name="connsiteY3" fmla="*/ 2768600 h 2768600"/>
            </a:gdLst>
            <a:ahLst/>
            <a:cxnLst>
              <a:cxn ang="0">
                <a:pos x="connsiteX0" y="connsiteY0"/>
              </a:cxn>
              <a:cxn ang="0">
                <a:pos x="connsiteX1" y="connsiteY1"/>
              </a:cxn>
              <a:cxn ang="0">
                <a:pos x="connsiteX2" y="connsiteY2"/>
              </a:cxn>
              <a:cxn ang="0">
                <a:pos x="connsiteX3" y="connsiteY3"/>
              </a:cxn>
            </a:cxnLst>
            <a:rect l="l" t="t" r="r" b="b"/>
            <a:pathLst>
              <a:path w="2880518" h="2768600">
                <a:moveTo>
                  <a:pt x="0" y="0"/>
                </a:moveTo>
                <a:lnTo>
                  <a:pt x="2880518" y="0"/>
                </a:lnTo>
                <a:lnTo>
                  <a:pt x="2880518" y="2768600"/>
                </a:lnTo>
                <a:lnTo>
                  <a:pt x="0" y="2768600"/>
                </a:lnTo>
                <a:close/>
              </a:path>
            </a:pathLst>
          </a:custGeom>
        </p:spPr>
        <p:txBody>
          <a:bodyPr wrap="square">
            <a:noAutofit/>
          </a:bodyPr>
          <a:lstStyle>
            <a:lvl1pPr>
              <a:defRPr>
                <a:ea typeface="微软雅黑" panose="020B0503020204020204" pitchFamily="34" charset="-122"/>
              </a:defRPr>
            </a:lvl1pPr>
          </a:lstStyle>
          <a:p>
            <a:endParaRPr lang="zh-CN" altLang="en-US" dirty="0"/>
          </a:p>
        </p:txBody>
      </p:sp>
      <p:sp>
        <p:nvSpPr>
          <p:cNvPr id="14" name="图片占位符 13"/>
          <p:cNvSpPr>
            <a:spLocks noGrp="1"/>
          </p:cNvSpPr>
          <p:nvPr>
            <p:ph type="pic" sz="quarter" idx="16"/>
          </p:nvPr>
        </p:nvSpPr>
        <p:spPr>
          <a:xfrm>
            <a:off x="8436770" y="3524250"/>
            <a:ext cx="2880518" cy="2768600"/>
          </a:xfrm>
          <a:custGeom>
            <a:avLst/>
            <a:gdLst>
              <a:gd name="connsiteX0" fmla="*/ 0 w 2880518"/>
              <a:gd name="connsiteY0" fmla="*/ 0 h 2768600"/>
              <a:gd name="connsiteX1" fmla="*/ 2880518 w 2880518"/>
              <a:gd name="connsiteY1" fmla="*/ 0 h 2768600"/>
              <a:gd name="connsiteX2" fmla="*/ 2880518 w 2880518"/>
              <a:gd name="connsiteY2" fmla="*/ 2768600 h 2768600"/>
              <a:gd name="connsiteX3" fmla="*/ 0 w 2880518"/>
              <a:gd name="connsiteY3" fmla="*/ 2768600 h 2768600"/>
            </a:gdLst>
            <a:ahLst/>
            <a:cxnLst>
              <a:cxn ang="0">
                <a:pos x="connsiteX0" y="connsiteY0"/>
              </a:cxn>
              <a:cxn ang="0">
                <a:pos x="connsiteX1" y="connsiteY1"/>
              </a:cxn>
              <a:cxn ang="0">
                <a:pos x="connsiteX2" y="connsiteY2"/>
              </a:cxn>
              <a:cxn ang="0">
                <a:pos x="connsiteX3" y="connsiteY3"/>
              </a:cxn>
            </a:cxnLst>
            <a:rect l="l" t="t" r="r" b="b"/>
            <a:pathLst>
              <a:path w="2880518" h="2768600">
                <a:moveTo>
                  <a:pt x="0" y="0"/>
                </a:moveTo>
                <a:lnTo>
                  <a:pt x="2880518" y="0"/>
                </a:lnTo>
                <a:lnTo>
                  <a:pt x="2880518" y="2768600"/>
                </a:lnTo>
                <a:lnTo>
                  <a:pt x="0" y="2768600"/>
                </a:lnTo>
                <a:close/>
              </a:path>
            </a:pathLst>
          </a:custGeom>
        </p:spPr>
        <p:txBody>
          <a:bodyPr wrap="square">
            <a:noAutofit/>
          </a:bodyPr>
          <a:lstStyle>
            <a:lvl1pPr>
              <a:defRPr>
                <a:ea typeface="微软雅黑" panose="020B0503020204020204" pitchFamily="34" charset="-122"/>
              </a:defRPr>
            </a:lvl1pPr>
          </a:lstStyle>
          <a:p>
            <a:endParaRPr lang="zh-CN" altLang="en-US" dirty="0"/>
          </a:p>
        </p:txBody>
      </p:sp>
      <p:sp>
        <p:nvSpPr>
          <p:cNvPr id="12" name="文本框 11"/>
          <p:cNvSpPr txBox="1"/>
          <p:nvPr userDrawn="1"/>
        </p:nvSpPr>
        <p:spPr>
          <a:xfrm>
            <a:off x="9749904" y="6501021"/>
            <a:ext cx="1924539" cy="253916"/>
          </a:xfrm>
          <a:prstGeom prst="rect">
            <a:avLst/>
          </a:prstGeom>
          <a:noFill/>
        </p:spPr>
        <p:txBody>
          <a:bodyPr wrap="square" lIns="91440" tIns="45720" rIns="91440" bIns="45720" rtlCol="0">
            <a:spAutoFit/>
          </a:bodyPr>
          <a:lstStyle/>
          <a:p>
            <a:pPr marL="0" lvl="1" algn="dist"/>
            <a:r>
              <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rPr>
              <a:t>诚信铸就品质    创新引领未来</a:t>
            </a:r>
            <a:endPar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endParaRPr>
          </a:p>
        </p:txBody>
      </p:sp>
      <p:grpSp>
        <p:nvGrpSpPr>
          <p:cNvPr id="17" name="组合 16"/>
          <p:cNvGrpSpPr/>
          <p:nvPr userDrawn="1"/>
        </p:nvGrpSpPr>
        <p:grpSpPr>
          <a:xfrm>
            <a:off x="0" y="6587638"/>
            <a:ext cx="9698628" cy="80682"/>
            <a:chOff x="-258793" y="5755341"/>
            <a:chExt cx="9698628" cy="80682"/>
          </a:xfrm>
          <a:solidFill>
            <a:srgbClr val="3597BF"/>
          </a:solidFill>
        </p:grpSpPr>
        <p:cxnSp>
          <p:nvCxnSpPr>
            <p:cNvPr id="18" name="直接连接符 17"/>
            <p:cNvCxnSpPr/>
            <p:nvPr/>
          </p:nvCxnSpPr>
          <p:spPr>
            <a:xfrm>
              <a:off x="-258793" y="5795682"/>
              <a:ext cx="9658287" cy="0"/>
            </a:xfrm>
            <a:prstGeom prst="line">
              <a:avLst/>
            </a:prstGeom>
            <a:grpFill/>
            <a:ln w="12700">
              <a:gradFill>
                <a:gsLst>
                  <a:gs pos="0">
                    <a:srgbClr val="00A3E4"/>
                  </a:gs>
                  <a:gs pos="100000">
                    <a:srgbClr val="214BAE"/>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9359153" y="5755341"/>
              <a:ext cx="80682" cy="80682"/>
            </a:xfrm>
            <a:prstGeom prst="ellipse">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0" name="矩形 19"/>
          <p:cNvSpPr/>
          <p:nvPr userDrawn="1"/>
        </p:nvSpPr>
        <p:spPr>
          <a:xfrm>
            <a:off x="11753936" y="6515427"/>
            <a:ext cx="392655" cy="225105"/>
          </a:xfrm>
          <a:prstGeom prst="rect">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TextBox 15"/>
          <p:cNvSpPr txBox="1"/>
          <p:nvPr userDrawn="1"/>
        </p:nvSpPr>
        <p:spPr>
          <a:xfrm>
            <a:off x="11662861" y="6489921"/>
            <a:ext cx="671347" cy="276999"/>
          </a:xfrm>
          <a:prstGeom prst="rect">
            <a:avLst/>
          </a:prstGeom>
          <a:noFill/>
        </p:spPr>
        <p:txBody>
          <a:bodyPr wrap="square" rtlCol="0">
            <a:spAutoFit/>
          </a:bodyPr>
          <a:lstStyle/>
          <a:p>
            <a:pPr algn="ctr"/>
            <a:fld id="{2EEF1883-7A0E-4F66-9932-E581691AD397}" type="slidenum">
              <a:rPr lang="zh-CN" altLang="en-US" sz="1200" b="0" smtClean="0">
                <a:solidFill>
                  <a:schemeClr val="bg1"/>
                </a:solidFill>
                <a:latin typeface="微软雅黑 Light" panose="020B0502040204020203" pitchFamily="34" charset="-122"/>
                <a:ea typeface="微软雅黑 Light" panose="020B0502040204020203" pitchFamily="34" charset="-122"/>
              </a:rPr>
            </a:fld>
            <a:r>
              <a:rPr lang="zh-CN" altLang="en-US" sz="1200" b="0" dirty="0" smtClean="0">
                <a:solidFill>
                  <a:schemeClr val="bg1"/>
                </a:solidFill>
                <a:latin typeface="微软雅黑 Light" panose="020B0502040204020203" pitchFamily="34" charset="-122"/>
                <a:ea typeface="微软雅黑 Light" panose="020B0502040204020203" pitchFamily="34" charset="-122"/>
              </a:rPr>
              <a:t> </a:t>
            </a:r>
            <a:endParaRPr lang="zh-CN" altLang="en-US" sz="1200" b="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8" name="文本框 7"/>
          <p:cNvSpPr txBox="1"/>
          <p:nvPr userDrawn="1"/>
        </p:nvSpPr>
        <p:spPr>
          <a:xfrm>
            <a:off x="9749904" y="6501021"/>
            <a:ext cx="1924539" cy="253916"/>
          </a:xfrm>
          <a:prstGeom prst="rect">
            <a:avLst/>
          </a:prstGeom>
          <a:noFill/>
        </p:spPr>
        <p:txBody>
          <a:bodyPr wrap="square" lIns="91440" tIns="45720" rIns="91440" bIns="45720" rtlCol="0">
            <a:spAutoFit/>
          </a:bodyPr>
          <a:lstStyle/>
          <a:p>
            <a:pPr marL="0" lvl="1" algn="dist"/>
            <a:r>
              <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rPr>
              <a:t>诚信铸就品质    创新引领未来</a:t>
            </a:r>
            <a:endPar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endParaRPr>
          </a:p>
        </p:txBody>
      </p:sp>
      <p:grpSp>
        <p:nvGrpSpPr>
          <p:cNvPr id="9" name="组合 8"/>
          <p:cNvGrpSpPr/>
          <p:nvPr userDrawn="1"/>
        </p:nvGrpSpPr>
        <p:grpSpPr>
          <a:xfrm>
            <a:off x="0" y="6587638"/>
            <a:ext cx="9698628" cy="80682"/>
            <a:chOff x="-258793" y="5755341"/>
            <a:chExt cx="9698628" cy="80682"/>
          </a:xfrm>
          <a:solidFill>
            <a:srgbClr val="3597BF"/>
          </a:solidFill>
        </p:grpSpPr>
        <p:cxnSp>
          <p:nvCxnSpPr>
            <p:cNvPr id="10" name="直接连接符 9"/>
            <p:cNvCxnSpPr/>
            <p:nvPr/>
          </p:nvCxnSpPr>
          <p:spPr>
            <a:xfrm>
              <a:off x="-258793" y="5795682"/>
              <a:ext cx="9658287" cy="0"/>
            </a:xfrm>
            <a:prstGeom prst="line">
              <a:avLst/>
            </a:prstGeom>
            <a:grpFill/>
            <a:ln w="12700">
              <a:gradFill>
                <a:gsLst>
                  <a:gs pos="0">
                    <a:srgbClr val="00A3E4"/>
                  </a:gs>
                  <a:gs pos="100000">
                    <a:srgbClr val="214BAE"/>
                  </a:gs>
                </a:gsLst>
                <a:lin ang="5400000" scaled="1"/>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9359153" y="5755341"/>
              <a:ext cx="80682" cy="80682"/>
            </a:xfrm>
            <a:prstGeom prst="ellipse">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2" name="矩形 11"/>
          <p:cNvSpPr/>
          <p:nvPr userDrawn="1"/>
        </p:nvSpPr>
        <p:spPr>
          <a:xfrm>
            <a:off x="11753936" y="6515427"/>
            <a:ext cx="392655" cy="225105"/>
          </a:xfrm>
          <a:prstGeom prst="rect">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TextBox 15"/>
          <p:cNvSpPr txBox="1"/>
          <p:nvPr userDrawn="1"/>
        </p:nvSpPr>
        <p:spPr>
          <a:xfrm>
            <a:off x="11662861" y="6489921"/>
            <a:ext cx="671347" cy="276999"/>
          </a:xfrm>
          <a:prstGeom prst="rect">
            <a:avLst/>
          </a:prstGeom>
          <a:noFill/>
        </p:spPr>
        <p:txBody>
          <a:bodyPr wrap="square" rtlCol="0">
            <a:spAutoFit/>
          </a:bodyPr>
          <a:lstStyle/>
          <a:p>
            <a:pPr algn="ctr"/>
            <a:fld id="{2EEF1883-7A0E-4F66-9932-E581691AD397}" type="slidenum">
              <a:rPr lang="zh-CN" altLang="en-US" sz="1200" b="0" smtClean="0">
                <a:solidFill>
                  <a:schemeClr val="bg1"/>
                </a:solidFill>
                <a:latin typeface="微软雅黑 Light" panose="020B0502040204020203" pitchFamily="34" charset="-122"/>
                <a:ea typeface="微软雅黑 Light" panose="020B0502040204020203" pitchFamily="34" charset="-122"/>
              </a:rPr>
            </a:fld>
            <a:r>
              <a:rPr lang="zh-CN" altLang="en-US" sz="1200" b="0" dirty="0" smtClean="0">
                <a:solidFill>
                  <a:schemeClr val="bg1"/>
                </a:solidFill>
                <a:latin typeface="微软雅黑 Light" panose="020B0502040204020203" pitchFamily="34" charset="-122"/>
                <a:ea typeface="微软雅黑 Light" panose="020B0502040204020203" pitchFamily="34" charset="-122"/>
              </a:rPr>
              <a:t> </a:t>
            </a:r>
            <a:endParaRPr lang="zh-CN" altLang="en-US" sz="1200" b="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仅标题">
    <p:spTree>
      <p:nvGrpSpPr>
        <p:cNvPr id="1" name=""/>
        <p:cNvGrpSpPr/>
        <p:nvPr/>
      </p:nvGrpSpPr>
      <p:grpSpPr>
        <a:xfrm>
          <a:off x="0" y="0"/>
          <a:ext cx="0" cy="0"/>
          <a:chOff x="0" y="0"/>
          <a:chExt cx="0" cy="0"/>
        </a:xfrm>
      </p:grpSpPr>
      <p:sp>
        <p:nvSpPr>
          <p:cNvPr id="8" name="文本框 7"/>
          <p:cNvSpPr txBox="1"/>
          <p:nvPr userDrawn="1"/>
        </p:nvSpPr>
        <p:spPr>
          <a:xfrm>
            <a:off x="9749904" y="6501021"/>
            <a:ext cx="1924539" cy="253916"/>
          </a:xfrm>
          <a:prstGeom prst="rect">
            <a:avLst/>
          </a:prstGeom>
          <a:noFill/>
        </p:spPr>
        <p:txBody>
          <a:bodyPr wrap="square" lIns="91440" tIns="45720" rIns="91440" bIns="45720" rtlCol="0">
            <a:spAutoFit/>
          </a:bodyPr>
          <a:lstStyle/>
          <a:p>
            <a:pPr marL="0" lvl="1" algn="dist"/>
            <a:r>
              <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rPr>
              <a:t>诚信铸就品质    创新引领未来</a:t>
            </a:r>
            <a:endPar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endParaRPr>
          </a:p>
        </p:txBody>
      </p:sp>
      <p:grpSp>
        <p:nvGrpSpPr>
          <p:cNvPr id="9" name="组合 8"/>
          <p:cNvGrpSpPr/>
          <p:nvPr userDrawn="1"/>
        </p:nvGrpSpPr>
        <p:grpSpPr>
          <a:xfrm>
            <a:off x="0" y="6587638"/>
            <a:ext cx="9698628" cy="80682"/>
            <a:chOff x="-258793" y="5755341"/>
            <a:chExt cx="9698628" cy="80682"/>
          </a:xfrm>
          <a:solidFill>
            <a:srgbClr val="3597BF"/>
          </a:solidFill>
        </p:grpSpPr>
        <p:cxnSp>
          <p:nvCxnSpPr>
            <p:cNvPr id="10" name="直接连接符 9"/>
            <p:cNvCxnSpPr/>
            <p:nvPr/>
          </p:nvCxnSpPr>
          <p:spPr>
            <a:xfrm>
              <a:off x="-258793" y="5795682"/>
              <a:ext cx="9658287" cy="0"/>
            </a:xfrm>
            <a:prstGeom prst="line">
              <a:avLst/>
            </a:prstGeom>
            <a:grpFill/>
            <a:ln w="12700">
              <a:gradFill>
                <a:gsLst>
                  <a:gs pos="0">
                    <a:srgbClr val="00A3E4"/>
                  </a:gs>
                  <a:gs pos="100000">
                    <a:srgbClr val="214BAE"/>
                  </a:gs>
                </a:gsLst>
                <a:lin ang="5400000" scaled="1"/>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9359153" y="5755341"/>
              <a:ext cx="80682" cy="80682"/>
            </a:xfrm>
            <a:prstGeom prst="ellipse">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2" name="矩形 11"/>
          <p:cNvSpPr/>
          <p:nvPr userDrawn="1"/>
        </p:nvSpPr>
        <p:spPr>
          <a:xfrm>
            <a:off x="11753936" y="6515427"/>
            <a:ext cx="392655" cy="225105"/>
          </a:xfrm>
          <a:prstGeom prst="rect">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TextBox 15"/>
          <p:cNvSpPr txBox="1"/>
          <p:nvPr userDrawn="1"/>
        </p:nvSpPr>
        <p:spPr>
          <a:xfrm>
            <a:off x="11662861" y="6489921"/>
            <a:ext cx="671347" cy="276999"/>
          </a:xfrm>
          <a:prstGeom prst="rect">
            <a:avLst/>
          </a:prstGeom>
          <a:noFill/>
        </p:spPr>
        <p:txBody>
          <a:bodyPr wrap="square" rtlCol="0">
            <a:spAutoFit/>
          </a:bodyPr>
          <a:lstStyle/>
          <a:p>
            <a:pPr algn="ctr"/>
            <a:fld id="{2EEF1883-7A0E-4F66-9932-E581691AD397}" type="slidenum">
              <a:rPr lang="zh-CN" altLang="en-US" sz="1200" b="0" smtClean="0">
                <a:solidFill>
                  <a:schemeClr val="bg1"/>
                </a:solidFill>
                <a:latin typeface="微软雅黑 Light" panose="020B0502040204020203" pitchFamily="34" charset="-122"/>
                <a:ea typeface="微软雅黑 Light" panose="020B0502040204020203" pitchFamily="34" charset="-122"/>
              </a:rPr>
            </a:fld>
            <a:r>
              <a:rPr lang="zh-CN" altLang="en-US" sz="1200" b="0" dirty="0" smtClean="0">
                <a:solidFill>
                  <a:schemeClr val="bg1"/>
                </a:solidFill>
                <a:latin typeface="微软雅黑 Light" panose="020B0502040204020203" pitchFamily="34" charset="-122"/>
                <a:ea typeface="微软雅黑 Light" panose="020B0502040204020203" pitchFamily="34" charset="-122"/>
              </a:rPr>
              <a:t> </a:t>
            </a:r>
            <a:endParaRPr lang="zh-CN" altLang="en-US" sz="1200" b="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11000">
        <p14:vortex dir="r"/>
      </p:transition>
    </mc:Choice>
    <mc:Fallback>
      <p:transition spd="slow" advTm="11000">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_仅标题">
    <p:spTree>
      <p:nvGrpSpPr>
        <p:cNvPr id="1" name=""/>
        <p:cNvGrpSpPr/>
        <p:nvPr/>
      </p:nvGrpSpPr>
      <p:grpSpPr>
        <a:xfrm>
          <a:off x="0" y="0"/>
          <a:ext cx="0" cy="0"/>
          <a:chOff x="0" y="0"/>
          <a:chExt cx="0" cy="0"/>
        </a:xfrm>
      </p:grpSpPr>
      <p:sp>
        <p:nvSpPr>
          <p:cNvPr id="12" name="文本框 11"/>
          <p:cNvSpPr txBox="1"/>
          <p:nvPr userDrawn="1"/>
        </p:nvSpPr>
        <p:spPr>
          <a:xfrm>
            <a:off x="9749904" y="6501021"/>
            <a:ext cx="1924539" cy="253916"/>
          </a:xfrm>
          <a:prstGeom prst="rect">
            <a:avLst/>
          </a:prstGeom>
          <a:noFill/>
        </p:spPr>
        <p:txBody>
          <a:bodyPr wrap="square" lIns="91440" tIns="45720" rIns="91440" bIns="45720" rtlCol="0">
            <a:spAutoFit/>
          </a:bodyPr>
          <a:lstStyle/>
          <a:p>
            <a:pPr marL="0" lvl="1" algn="dist"/>
            <a:r>
              <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rPr>
              <a:t>诚信铸就品质    创新引领未来</a:t>
            </a:r>
            <a:endPar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endParaRPr>
          </a:p>
        </p:txBody>
      </p:sp>
      <p:grpSp>
        <p:nvGrpSpPr>
          <p:cNvPr id="13" name="组合 12"/>
          <p:cNvGrpSpPr/>
          <p:nvPr userDrawn="1"/>
        </p:nvGrpSpPr>
        <p:grpSpPr>
          <a:xfrm>
            <a:off x="0" y="6587638"/>
            <a:ext cx="9698628" cy="80682"/>
            <a:chOff x="-258793" y="5755341"/>
            <a:chExt cx="9698628" cy="80682"/>
          </a:xfrm>
          <a:solidFill>
            <a:srgbClr val="3597BF"/>
          </a:solidFill>
        </p:grpSpPr>
        <p:cxnSp>
          <p:nvCxnSpPr>
            <p:cNvPr id="14" name="直接连接符 13"/>
            <p:cNvCxnSpPr/>
            <p:nvPr/>
          </p:nvCxnSpPr>
          <p:spPr>
            <a:xfrm>
              <a:off x="-258793" y="5795682"/>
              <a:ext cx="9658287" cy="0"/>
            </a:xfrm>
            <a:prstGeom prst="line">
              <a:avLst/>
            </a:prstGeom>
            <a:grpFill/>
            <a:ln w="12700">
              <a:gradFill>
                <a:gsLst>
                  <a:gs pos="0">
                    <a:srgbClr val="00A3E4"/>
                  </a:gs>
                  <a:gs pos="100000">
                    <a:srgbClr val="214BAE"/>
                  </a:gs>
                </a:gsLst>
                <a:lin ang="5400000" scaled="1"/>
              </a:gra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9359153" y="5755341"/>
              <a:ext cx="80682" cy="80682"/>
            </a:xfrm>
            <a:prstGeom prst="ellipse">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6" name="矩形 15"/>
          <p:cNvSpPr/>
          <p:nvPr userDrawn="1"/>
        </p:nvSpPr>
        <p:spPr>
          <a:xfrm>
            <a:off x="11753936" y="6515427"/>
            <a:ext cx="392655" cy="225105"/>
          </a:xfrm>
          <a:prstGeom prst="rect">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TextBox 15"/>
          <p:cNvSpPr txBox="1"/>
          <p:nvPr userDrawn="1"/>
        </p:nvSpPr>
        <p:spPr>
          <a:xfrm>
            <a:off x="11662861" y="6489921"/>
            <a:ext cx="671347" cy="276999"/>
          </a:xfrm>
          <a:prstGeom prst="rect">
            <a:avLst/>
          </a:prstGeom>
          <a:noFill/>
        </p:spPr>
        <p:txBody>
          <a:bodyPr wrap="square" rtlCol="0">
            <a:spAutoFit/>
          </a:bodyPr>
          <a:lstStyle/>
          <a:p>
            <a:pPr algn="ctr"/>
            <a:fld id="{2EEF1883-7A0E-4F66-9932-E581691AD397}" type="slidenum">
              <a:rPr lang="zh-CN" altLang="en-US" sz="1200" b="0" smtClean="0">
                <a:solidFill>
                  <a:schemeClr val="bg1"/>
                </a:solidFill>
                <a:latin typeface="微软雅黑 Light" panose="020B0502040204020203" pitchFamily="34" charset="-122"/>
                <a:ea typeface="微软雅黑 Light" panose="020B0502040204020203" pitchFamily="34" charset="-122"/>
              </a:rPr>
            </a:fld>
            <a:r>
              <a:rPr lang="zh-CN" altLang="en-US" sz="1200" b="0" dirty="0" smtClean="0">
                <a:solidFill>
                  <a:schemeClr val="bg1"/>
                </a:solidFill>
                <a:latin typeface="微软雅黑 Light" panose="020B0502040204020203" pitchFamily="34" charset="-122"/>
                <a:ea typeface="微软雅黑 Light" panose="020B0502040204020203" pitchFamily="34" charset="-122"/>
              </a:rPr>
              <a:t> </a:t>
            </a:r>
            <a:endParaRPr lang="zh-CN" altLang="en-US" sz="1200" b="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7_自定义版式">
    <p:bg>
      <p:bgPr>
        <a:gradFill>
          <a:gsLst>
            <a:gs pos="0">
              <a:schemeClr val="bg2">
                <a:lumMod val="75000"/>
              </a:schemeClr>
            </a:gs>
            <a:gs pos="100000">
              <a:schemeClr val="bg2">
                <a:lumMod val="50000"/>
              </a:schemeClr>
            </a:gs>
          </a:gsLst>
          <a:lin ang="2700000" scaled="0"/>
        </a:gradFill>
        <a:effectLst/>
      </p:bgPr>
    </p:bg>
    <p:spTree>
      <p:nvGrpSpPr>
        <p:cNvPr id="1" name=""/>
        <p:cNvGrpSpPr/>
        <p:nvPr/>
      </p:nvGrpSpPr>
      <p:grpSpPr>
        <a:xfrm>
          <a:off x="0" y="0"/>
          <a:ext cx="0" cy="0"/>
          <a:chOff x="0" y="0"/>
          <a:chExt cx="0" cy="0"/>
        </a:xfrm>
      </p:grpSpPr>
      <p:sp>
        <p:nvSpPr>
          <p:cNvPr id="8" name="文本框 7"/>
          <p:cNvSpPr txBox="1"/>
          <p:nvPr userDrawn="1"/>
        </p:nvSpPr>
        <p:spPr>
          <a:xfrm>
            <a:off x="9749904" y="6501021"/>
            <a:ext cx="1924539" cy="253916"/>
          </a:xfrm>
          <a:prstGeom prst="rect">
            <a:avLst/>
          </a:prstGeom>
          <a:noFill/>
        </p:spPr>
        <p:txBody>
          <a:bodyPr wrap="square" lIns="91440" tIns="45720" rIns="91440" bIns="45720" rtlCol="0">
            <a:spAutoFit/>
          </a:bodyPr>
          <a:lstStyle/>
          <a:p>
            <a:pPr marL="0" lvl="1" algn="dist"/>
            <a:r>
              <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rPr>
              <a:t>诚信铸就品质    创新引领未来</a:t>
            </a:r>
            <a:endParaRPr lang="zh-CN" altLang="en-US" sz="1000" dirty="0" smtClean="0">
              <a:gradFill>
                <a:gsLst>
                  <a:gs pos="0">
                    <a:srgbClr val="00A3E4"/>
                  </a:gs>
                  <a:gs pos="100000">
                    <a:srgbClr val="214BAE"/>
                  </a:gs>
                </a:gsLst>
                <a:lin ang="5400000" scaled="0"/>
              </a:gradFill>
              <a:latin typeface="微软雅黑" panose="020B0503020204020204" pitchFamily="34" charset="-122"/>
              <a:ea typeface="微软雅黑" panose="020B0503020204020204" pitchFamily="34" charset="-122"/>
            </a:endParaRPr>
          </a:p>
        </p:txBody>
      </p:sp>
      <p:grpSp>
        <p:nvGrpSpPr>
          <p:cNvPr id="9" name="组合 8"/>
          <p:cNvGrpSpPr/>
          <p:nvPr userDrawn="1"/>
        </p:nvGrpSpPr>
        <p:grpSpPr>
          <a:xfrm>
            <a:off x="0" y="6587638"/>
            <a:ext cx="9698628" cy="80682"/>
            <a:chOff x="-258793" y="5755341"/>
            <a:chExt cx="9698628" cy="80682"/>
          </a:xfrm>
          <a:solidFill>
            <a:srgbClr val="3597BF"/>
          </a:solidFill>
        </p:grpSpPr>
        <p:cxnSp>
          <p:nvCxnSpPr>
            <p:cNvPr id="10" name="直接连接符 9"/>
            <p:cNvCxnSpPr/>
            <p:nvPr/>
          </p:nvCxnSpPr>
          <p:spPr>
            <a:xfrm>
              <a:off x="-258793" y="5795682"/>
              <a:ext cx="9658287" cy="0"/>
            </a:xfrm>
            <a:prstGeom prst="line">
              <a:avLst/>
            </a:prstGeom>
            <a:grpFill/>
            <a:ln w="12700">
              <a:gradFill>
                <a:gsLst>
                  <a:gs pos="0">
                    <a:srgbClr val="00A3E4"/>
                  </a:gs>
                  <a:gs pos="100000">
                    <a:srgbClr val="214BAE"/>
                  </a:gs>
                </a:gsLst>
                <a:lin ang="5400000" scaled="1"/>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9359153" y="5755341"/>
              <a:ext cx="80682" cy="80682"/>
            </a:xfrm>
            <a:prstGeom prst="ellipse">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2" name="矩形 11"/>
          <p:cNvSpPr/>
          <p:nvPr userDrawn="1"/>
        </p:nvSpPr>
        <p:spPr>
          <a:xfrm>
            <a:off x="11753936" y="6515427"/>
            <a:ext cx="392655" cy="225105"/>
          </a:xfrm>
          <a:prstGeom prst="rect">
            <a:avLst/>
          </a:prstGeom>
          <a:gradFill>
            <a:gsLst>
              <a:gs pos="0">
                <a:srgbClr val="00A3E4"/>
              </a:gs>
              <a:gs pos="100000">
                <a:srgbClr val="214BAE"/>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TextBox 15"/>
          <p:cNvSpPr txBox="1"/>
          <p:nvPr userDrawn="1"/>
        </p:nvSpPr>
        <p:spPr>
          <a:xfrm>
            <a:off x="11662861" y="6489921"/>
            <a:ext cx="671347" cy="276999"/>
          </a:xfrm>
          <a:prstGeom prst="rect">
            <a:avLst/>
          </a:prstGeom>
          <a:noFill/>
        </p:spPr>
        <p:txBody>
          <a:bodyPr wrap="square" rtlCol="0">
            <a:spAutoFit/>
          </a:bodyPr>
          <a:lstStyle/>
          <a:p>
            <a:pPr algn="ctr"/>
            <a:fld id="{2EEF1883-7A0E-4F66-9932-E581691AD397}" type="slidenum">
              <a:rPr lang="zh-CN" altLang="en-US" sz="1200" b="0" smtClean="0">
                <a:solidFill>
                  <a:schemeClr val="bg1"/>
                </a:solidFill>
                <a:latin typeface="微软雅黑 Light" panose="020B0502040204020203" pitchFamily="34" charset="-122"/>
                <a:ea typeface="微软雅黑 Light" panose="020B0502040204020203" pitchFamily="34" charset="-122"/>
              </a:rPr>
            </a:fld>
            <a:r>
              <a:rPr lang="zh-CN" altLang="en-US" sz="1200" b="0" dirty="0" smtClean="0">
                <a:solidFill>
                  <a:schemeClr val="bg1"/>
                </a:solidFill>
                <a:latin typeface="微软雅黑 Light" panose="020B0502040204020203" pitchFamily="34" charset="-122"/>
                <a:ea typeface="微软雅黑 Light" panose="020B0502040204020203" pitchFamily="34" charset="-122"/>
              </a:rPr>
              <a:t> </a:t>
            </a:r>
            <a:endParaRPr lang="zh-CN" altLang="en-US" sz="1200" b="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25.png"/><Relationship Id="rId7" Type="http://schemas.openxmlformats.org/officeDocument/2006/relationships/tags" Target="../tags/tag9.xml"/><Relationship Id="rId6" Type="http://schemas.openxmlformats.org/officeDocument/2006/relationships/image" Target="../media/image24.png"/><Relationship Id="rId5" Type="http://schemas.openxmlformats.org/officeDocument/2006/relationships/tags" Target="../tags/tag8.xml"/><Relationship Id="rId4" Type="http://schemas.openxmlformats.org/officeDocument/2006/relationships/image" Target="../media/image23.png"/><Relationship Id="rId3" Type="http://schemas.openxmlformats.org/officeDocument/2006/relationships/tags" Target="../tags/tag7.xml"/><Relationship Id="rId2" Type="http://schemas.openxmlformats.org/officeDocument/2006/relationships/image" Target="../media/image22.png"/><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9.png"/><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6.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xml"/><Relationship Id="rId4" Type="http://schemas.openxmlformats.org/officeDocument/2006/relationships/image" Target="../media/image37.png"/><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image" Target="../media/image34.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41.png"/><Relationship Id="rId5" Type="http://schemas.openxmlformats.org/officeDocument/2006/relationships/tags" Target="../tags/tag11.xml"/><Relationship Id="rId4" Type="http://schemas.openxmlformats.org/officeDocument/2006/relationships/image" Target="../media/image40.png"/><Relationship Id="rId3" Type="http://schemas.openxmlformats.org/officeDocument/2006/relationships/tags" Target="../tags/tag10.xml"/><Relationship Id="rId2" Type="http://schemas.openxmlformats.org/officeDocument/2006/relationships/image" Target="../media/image39.png"/><Relationship Id="rId1" Type="http://schemas.openxmlformats.org/officeDocument/2006/relationships/image" Target="../media/image38.png"/></Relationships>
</file>

<file path=ppt/slides/_rels/slide15.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45.png"/><Relationship Id="rId7" Type="http://schemas.openxmlformats.org/officeDocument/2006/relationships/tags" Target="../tags/tag15.xml"/><Relationship Id="rId6" Type="http://schemas.openxmlformats.org/officeDocument/2006/relationships/image" Target="../media/image44.png"/><Relationship Id="rId5" Type="http://schemas.openxmlformats.org/officeDocument/2006/relationships/tags" Target="../tags/tag14.xml"/><Relationship Id="rId4" Type="http://schemas.openxmlformats.org/officeDocument/2006/relationships/image" Target="../media/image43.png"/><Relationship Id="rId3" Type="http://schemas.openxmlformats.org/officeDocument/2006/relationships/tags" Target="../tags/tag13.xml"/><Relationship Id="rId2" Type="http://schemas.openxmlformats.org/officeDocument/2006/relationships/image" Target="../media/image42.png"/><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6.png"/><Relationship Id="rId1" Type="http://schemas.openxmlformats.org/officeDocument/2006/relationships/tags" Target="../tags/tag16.xml"/></Relationships>
</file>

<file path=ppt/slides/_rels/slide17.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50.png"/><Relationship Id="rId6" Type="http://schemas.openxmlformats.org/officeDocument/2006/relationships/tags" Target="../tags/tag19.xml"/><Relationship Id="rId5" Type="http://schemas.openxmlformats.org/officeDocument/2006/relationships/image" Target="../media/image49.png"/><Relationship Id="rId4" Type="http://schemas.openxmlformats.org/officeDocument/2006/relationships/tags" Target="../tags/tag18.xml"/><Relationship Id="rId3" Type="http://schemas.openxmlformats.org/officeDocument/2006/relationships/image" Target="../media/image48.png"/><Relationship Id="rId2" Type="http://schemas.openxmlformats.org/officeDocument/2006/relationships/tags" Target="../tags/tag17.xml"/><Relationship Id="rId1" Type="http://schemas.openxmlformats.org/officeDocument/2006/relationships/image" Target="../media/image47.png"/></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54.png"/><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image" Target="../media/image51.pn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image" Target="../media/image55.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8.png"/><Relationship Id="rId1" Type="http://schemas.openxmlformats.org/officeDocument/2006/relationships/tags" Target="../tags/tag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9.png"/><Relationship Id="rId1" Type="http://schemas.openxmlformats.org/officeDocument/2006/relationships/tags" Target="../tags/tag21.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9.xml"/><Relationship Id="rId2" Type="http://schemas.openxmlformats.org/officeDocument/2006/relationships/image" Target="../media/image2.png"/><Relationship Id="rId1" Type="http://schemas.openxmlformats.org/officeDocument/2006/relationships/image" Target="../media/image60.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jpeg"/><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8.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image" Target="../media/image13.jpeg"/><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21.png"/><Relationship Id="rId7" Type="http://schemas.openxmlformats.org/officeDocument/2006/relationships/tags" Target="../tags/tag5.xml"/><Relationship Id="rId6" Type="http://schemas.openxmlformats.org/officeDocument/2006/relationships/image" Target="../media/image20.png"/><Relationship Id="rId5" Type="http://schemas.openxmlformats.org/officeDocument/2006/relationships/tags" Target="../tags/tag4.xml"/><Relationship Id="rId4" Type="http://schemas.openxmlformats.org/officeDocument/2006/relationships/image" Target="../media/image19.png"/><Relationship Id="rId3" Type="http://schemas.openxmlformats.org/officeDocument/2006/relationships/tags" Target="../tags/tag3.xml"/><Relationship Id="rId2" Type="http://schemas.openxmlformats.org/officeDocument/2006/relationships/image" Target="../media/image18.png"/><Relationship Id="rId1" Type="http://schemas.openxmlformats.org/officeDocument/2006/relationships/tags" Target="../tags/tag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439150" y="0"/>
            <a:ext cx="3752850" cy="6381750"/>
          </a:xfrm>
          <a:custGeom>
            <a:avLst/>
            <a:gdLst>
              <a:gd name="connsiteX0" fmla="*/ 0 w 3295650"/>
              <a:gd name="connsiteY0" fmla="*/ 0 h 6381750"/>
              <a:gd name="connsiteX1" fmla="*/ 3295650 w 3295650"/>
              <a:gd name="connsiteY1" fmla="*/ 0 h 6381750"/>
              <a:gd name="connsiteX2" fmla="*/ 3295650 w 3295650"/>
              <a:gd name="connsiteY2" fmla="*/ 6381750 h 6381750"/>
              <a:gd name="connsiteX3" fmla="*/ 0 w 3295650"/>
              <a:gd name="connsiteY3" fmla="*/ 6381750 h 6381750"/>
              <a:gd name="connsiteX4" fmla="*/ 0 w 3295650"/>
              <a:gd name="connsiteY4" fmla="*/ 0 h 6381750"/>
              <a:gd name="connsiteX0-1" fmla="*/ 0 w 3295650"/>
              <a:gd name="connsiteY0-2" fmla="*/ 0 h 6381750"/>
              <a:gd name="connsiteX1-3" fmla="*/ 2133600 w 3295650"/>
              <a:gd name="connsiteY1-4" fmla="*/ 0 h 6381750"/>
              <a:gd name="connsiteX2-5" fmla="*/ 3295650 w 3295650"/>
              <a:gd name="connsiteY2-6" fmla="*/ 0 h 6381750"/>
              <a:gd name="connsiteX3-7" fmla="*/ 3295650 w 3295650"/>
              <a:gd name="connsiteY3-8" fmla="*/ 6381750 h 6381750"/>
              <a:gd name="connsiteX4-9" fmla="*/ 0 w 3295650"/>
              <a:gd name="connsiteY4-10" fmla="*/ 6381750 h 6381750"/>
              <a:gd name="connsiteX5" fmla="*/ 0 w 3295650"/>
              <a:gd name="connsiteY5" fmla="*/ 0 h 6381750"/>
              <a:gd name="connsiteX0-11" fmla="*/ 0 w 3486150"/>
              <a:gd name="connsiteY0-12" fmla="*/ 2438400 h 6381750"/>
              <a:gd name="connsiteX1-13" fmla="*/ 2324100 w 3486150"/>
              <a:gd name="connsiteY1-14" fmla="*/ 0 h 6381750"/>
              <a:gd name="connsiteX2-15" fmla="*/ 3486150 w 3486150"/>
              <a:gd name="connsiteY2-16" fmla="*/ 0 h 6381750"/>
              <a:gd name="connsiteX3-17" fmla="*/ 3486150 w 3486150"/>
              <a:gd name="connsiteY3-18" fmla="*/ 6381750 h 6381750"/>
              <a:gd name="connsiteX4-19" fmla="*/ 190500 w 3486150"/>
              <a:gd name="connsiteY4-20" fmla="*/ 6381750 h 6381750"/>
              <a:gd name="connsiteX5-21" fmla="*/ 0 w 3486150"/>
              <a:gd name="connsiteY5-22" fmla="*/ 2438400 h 6381750"/>
              <a:gd name="connsiteX0-23" fmla="*/ 0 w 3486150"/>
              <a:gd name="connsiteY0-24" fmla="*/ 2438400 h 6381750"/>
              <a:gd name="connsiteX1-25" fmla="*/ 2324100 w 3486150"/>
              <a:gd name="connsiteY1-26" fmla="*/ 0 h 6381750"/>
              <a:gd name="connsiteX2-27" fmla="*/ 3486150 w 3486150"/>
              <a:gd name="connsiteY2-28" fmla="*/ 0 h 6381750"/>
              <a:gd name="connsiteX3-29" fmla="*/ 3486150 w 3486150"/>
              <a:gd name="connsiteY3-30" fmla="*/ 6381750 h 6381750"/>
              <a:gd name="connsiteX4-31" fmla="*/ 0 w 3486150"/>
              <a:gd name="connsiteY4-32" fmla="*/ 2438400 h 6381750"/>
              <a:gd name="connsiteX0-33" fmla="*/ 0 w 3752850"/>
              <a:gd name="connsiteY0-34" fmla="*/ 2781300 h 6381750"/>
              <a:gd name="connsiteX1-35" fmla="*/ 2590800 w 3752850"/>
              <a:gd name="connsiteY1-36" fmla="*/ 0 h 6381750"/>
              <a:gd name="connsiteX2-37" fmla="*/ 3752850 w 3752850"/>
              <a:gd name="connsiteY2-38" fmla="*/ 0 h 6381750"/>
              <a:gd name="connsiteX3-39" fmla="*/ 3752850 w 3752850"/>
              <a:gd name="connsiteY3-40" fmla="*/ 6381750 h 6381750"/>
              <a:gd name="connsiteX4-41" fmla="*/ 0 w 3752850"/>
              <a:gd name="connsiteY4-42" fmla="*/ 2781300 h 63817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752850" h="6381750">
                <a:moveTo>
                  <a:pt x="0" y="2781300"/>
                </a:moveTo>
                <a:lnTo>
                  <a:pt x="2590800" y="0"/>
                </a:lnTo>
                <a:lnTo>
                  <a:pt x="3752850" y="0"/>
                </a:lnTo>
                <a:lnTo>
                  <a:pt x="3752850" y="6381750"/>
                </a:lnTo>
                <a:lnTo>
                  <a:pt x="0" y="2781300"/>
                </a:lnTo>
                <a:close/>
              </a:path>
            </a:pathLst>
          </a:custGeom>
          <a:blipFill dpi="0" rotWithShape="1">
            <a:blip r:embed="rId1">
              <a:extLst>
                <a:ext uri="{28A0092B-C50C-407E-A947-70E740481C1C}">
                  <a14:useLocalDpi xmlns:a14="http://schemas.microsoft.com/office/drawing/2010/main" val="0"/>
                </a:ext>
              </a:extLst>
            </a:blip>
            <a:srcRect/>
            <a:stretch>
              <a:fillRect l="-100888" r="-54188"/>
            </a:stretch>
          </a:blip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flipH="1">
            <a:off x="8669655" y="82550"/>
            <a:ext cx="1449070" cy="1336675"/>
          </a:xfrm>
          <a:prstGeom prst="line">
            <a:avLst/>
          </a:prstGeom>
          <a:ln w="254000">
            <a:gradFill>
              <a:gsLst>
                <a:gs pos="0">
                  <a:srgbClr val="00A3E4"/>
                </a:gs>
                <a:gs pos="100000">
                  <a:srgbClr val="214BAE"/>
                </a:gs>
              </a:gsLst>
            </a:gradFill>
          </a:ln>
          <a:effectLst>
            <a:outerShdw blurRad="190500" dist="63500" dir="2700000" algn="tl" rotWithShape="0">
              <a:prstClr val="black">
                <a:alpha val="25000"/>
              </a:prstClr>
            </a:outerShdw>
          </a:effectLst>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9756775" y="11430"/>
            <a:ext cx="1517650" cy="1475740"/>
          </a:xfrm>
          <a:prstGeom prst="line">
            <a:avLst/>
          </a:prstGeom>
          <a:ln w="215900">
            <a:gradFill>
              <a:gsLst>
                <a:gs pos="0">
                  <a:srgbClr val="00A3E4"/>
                </a:gs>
                <a:gs pos="100000">
                  <a:srgbClr val="214BAE"/>
                </a:gs>
              </a:gsLst>
              <a:lin ang="5400000" scaled="1"/>
            </a:gradFill>
          </a:ln>
          <a:effectLst>
            <a:outerShdw blurRad="190500" dist="63500" dir="2700000" algn="tl" rotWithShape="0">
              <a:prstClr val="black">
                <a:alpha val="25000"/>
              </a:prstClr>
            </a:outerShdw>
          </a:effectLst>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flipV="1">
            <a:off x="10239375" y="4533900"/>
            <a:ext cx="1780540" cy="1903730"/>
          </a:xfrm>
          <a:prstGeom prst="line">
            <a:avLst/>
          </a:prstGeom>
          <a:ln w="177800">
            <a:gradFill>
              <a:gsLst>
                <a:gs pos="0">
                  <a:srgbClr val="00A3E4"/>
                </a:gs>
                <a:gs pos="100000">
                  <a:srgbClr val="214BAE"/>
                </a:gs>
              </a:gsLst>
            </a:gradFill>
          </a:ln>
          <a:effectLst>
            <a:outerShdw blurRad="190500" dist="63500" dir="2700000" algn="tl" rotWithShape="0">
              <a:prstClr val="black">
                <a:alpha val="25000"/>
              </a:prstClr>
            </a:outerShdw>
          </a:effectLst>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flipV="1">
            <a:off x="9358630" y="4363720"/>
            <a:ext cx="2306955" cy="2353310"/>
          </a:xfrm>
          <a:prstGeom prst="line">
            <a:avLst/>
          </a:prstGeom>
          <a:ln w="88900">
            <a:gradFill>
              <a:gsLst>
                <a:gs pos="0">
                  <a:srgbClr val="00A3E4"/>
                </a:gs>
                <a:gs pos="100000">
                  <a:srgbClr val="214BAE"/>
                </a:gs>
              </a:gsLst>
            </a:gradFill>
          </a:ln>
          <a:effectLst>
            <a:outerShdw blurRad="190500" dist="63500" dir="2700000" algn="tl" rotWithShape="0">
              <a:prstClr val="black">
                <a:alpha val="25000"/>
              </a:prstClr>
            </a:outerShdw>
          </a:effectLst>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3931920" y="3783330"/>
            <a:ext cx="3154680" cy="2999105"/>
          </a:xfrm>
          <a:prstGeom prst="line">
            <a:avLst/>
          </a:prstGeom>
          <a:ln w="127000">
            <a:gradFill>
              <a:gsLst>
                <a:gs pos="0">
                  <a:srgbClr val="00A3E4"/>
                </a:gs>
                <a:gs pos="100000">
                  <a:srgbClr val="214BAE"/>
                </a:gs>
              </a:gsLst>
            </a:gradFill>
          </a:ln>
          <a:effectLst>
            <a:outerShdw blurRad="190500" dist="63500" dir="2700000" algn="tl" rotWithShape="0">
              <a:prstClr val="black">
                <a:alpha val="25000"/>
              </a:prstClr>
            </a:outerShdw>
          </a:effectLst>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98195" y="80010"/>
            <a:ext cx="1447165" cy="1395095"/>
          </a:xfrm>
          <a:prstGeom prst="line">
            <a:avLst/>
          </a:prstGeom>
          <a:ln w="76200">
            <a:gradFill>
              <a:gsLst>
                <a:gs pos="0">
                  <a:srgbClr val="00A3E4"/>
                </a:gs>
                <a:gs pos="100000">
                  <a:srgbClr val="214BAE"/>
                </a:gs>
              </a:gsLst>
            </a:gradFill>
          </a:ln>
          <a:effectLst>
            <a:outerShdw blurRad="190500" dist="63500" dir="2700000" algn="tl" rotWithShape="0">
              <a:prstClr val="black">
                <a:alpha val="25000"/>
              </a:prstClr>
            </a:outerShdw>
          </a:effectLst>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47955" y="2275205"/>
            <a:ext cx="6740525" cy="582295"/>
          </a:xfrm>
          <a:prstGeom prst="rect">
            <a:avLst/>
          </a:prstGeom>
          <a:noFill/>
        </p:spPr>
        <p:txBody>
          <a:bodyPr wrap="square" rtlCol="0">
            <a:spAutoFit/>
            <a:scene3d>
              <a:camera prst="orthographicFront"/>
              <a:lightRig rig="threePt" dir="t"/>
            </a:scene3d>
            <a:sp3d contourW="12700"/>
          </a:bodyPr>
          <a:lstStyle/>
          <a:p>
            <a:pPr>
              <a:lnSpc>
                <a:spcPct val="114000"/>
              </a:lnSpc>
            </a:pPr>
            <a:r>
              <a:rPr lang="en-US" sz="2800" b="1" dirty="0" smtClean="0">
                <a:solidFill>
                  <a:schemeClr val="tx1">
                    <a:lumMod val="85000"/>
                    <a:lumOff val="15000"/>
                  </a:schemeClr>
                </a:solidFill>
                <a:effectLst>
                  <a:outerShdw blurRad="25400" dist="25400" dir="2700000" algn="tl">
                    <a:srgbClr val="000000">
                      <a:alpha val="25000"/>
                    </a:srgbClr>
                  </a:outerShdw>
                </a:effectLst>
                <a:latin typeface="Adobe 黑体 Std R" panose="020B0400000000000000" pitchFamily="34" charset="-122"/>
                <a:ea typeface="Adobe 黑体 Std R" panose="020B0400000000000000" pitchFamily="34" charset="-122"/>
              </a:rPr>
              <a:t>CarEye vehicle management system </a:t>
            </a:r>
            <a:endParaRPr lang="en-US" altLang="zh-CN" sz="2800" b="1" dirty="0" smtClean="0">
              <a:solidFill>
                <a:schemeClr val="tx1">
                  <a:lumMod val="85000"/>
                  <a:lumOff val="15000"/>
                </a:schemeClr>
              </a:solidFill>
              <a:effectLst>
                <a:outerShdw blurRad="25400" dist="25400" dir="2700000" algn="tl">
                  <a:srgbClr val="000000">
                    <a:alpha val="25000"/>
                  </a:srgbClr>
                </a:outerShdw>
              </a:effectLst>
              <a:latin typeface="Adobe 黑体 Std R" panose="020B0400000000000000" pitchFamily="34" charset="-122"/>
              <a:ea typeface="Adobe 黑体 Std R" panose="020B0400000000000000" pitchFamily="34" charset="-122"/>
            </a:endParaRPr>
          </a:p>
        </p:txBody>
      </p:sp>
      <p:sp>
        <p:nvSpPr>
          <p:cNvPr id="29" name="矩形 28"/>
          <p:cNvSpPr/>
          <p:nvPr/>
        </p:nvSpPr>
        <p:spPr>
          <a:xfrm>
            <a:off x="1420495" y="4140200"/>
            <a:ext cx="2198370" cy="553085"/>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2000" b="1" i="1" dirty="0">
                <a:solidFill>
                  <a:schemeClr val="bg1">
                    <a:lumMod val="50000"/>
                  </a:schemeClr>
                </a:solidFill>
                <a:latin typeface="Adobe 黑体 Std R" panose="020B0400000000000000" pitchFamily="34" charset="-122"/>
                <a:ea typeface="Adobe 黑体 Std R" panose="020B0400000000000000" pitchFamily="34" charset="-122"/>
              </a:rPr>
              <a:t>major intent </a:t>
            </a:r>
            <a:endParaRPr lang="en-US" altLang="zh-CN" sz="1200" b="1" dirty="0">
              <a:solidFill>
                <a:schemeClr val="bg1">
                  <a:lumMod val="50000"/>
                </a:schemeClr>
              </a:solidFill>
              <a:latin typeface="Adobe 黑体 Std R" panose="020B0400000000000000" pitchFamily="34" charset="-122"/>
              <a:ea typeface="Adobe 黑体 Std R" panose="020B0400000000000000" pitchFamily="34" charset="-122"/>
            </a:endParaRPr>
          </a:p>
        </p:txBody>
      </p:sp>
      <p:grpSp>
        <p:nvGrpSpPr>
          <p:cNvPr id="45" name="组合 44"/>
          <p:cNvGrpSpPr/>
          <p:nvPr/>
        </p:nvGrpSpPr>
        <p:grpSpPr>
          <a:xfrm>
            <a:off x="7156228" y="1650828"/>
            <a:ext cx="2451542" cy="2451542"/>
            <a:chOff x="7156228" y="1650828"/>
            <a:chExt cx="2451542" cy="2451542"/>
          </a:xfrm>
        </p:grpSpPr>
        <p:sp>
          <p:nvSpPr>
            <p:cNvPr id="3" name="圆角矩形 2"/>
            <p:cNvSpPr/>
            <p:nvPr/>
          </p:nvSpPr>
          <p:spPr>
            <a:xfrm rot="2700000">
              <a:off x="7156228" y="1650828"/>
              <a:ext cx="2451542" cy="2451542"/>
            </a:xfrm>
            <a:prstGeom prst="roundRect">
              <a:avLst>
                <a:gd name="adj" fmla="val 9596"/>
              </a:avLst>
            </a:prstGeom>
            <a:gradFill>
              <a:gsLst>
                <a:gs pos="0">
                  <a:srgbClr val="00A3E4"/>
                </a:gs>
                <a:gs pos="100000">
                  <a:srgbClr val="214BAE"/>
                </a:gs>
              </a:gsLst>
              <a:lin ang="2700000" scaled="0"/>
            </a:grad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7" name="矩形 36"/>
            <p:cNvSpPr/>
            <p:nvPr/>
          </p:nvSpPr>
          <p:spPr>
            <a:xfrm>
              <a:off x="7577655" y="3017548"/>
              <a:ext cx="1781175" cy="511810"/>
            </a:xfrm>
            <a:prstGeom prst="rect">
              <a:avLst/>
            </a:prstGeom>
            <a:noFill/>
          </p:spPr>
          <p:txBody>
            <a:bodyPr wrap="square" rtlCol="0">
              <a:spAutoFit/>
              <a:scene3d>
                <a:camera prst="orthographicFront"/>
                <a:lightRig rig="threePt" dir="t"/>
              </a:scene3d>
              <a:sp3d contourW="12700"/>
            </a:bodyPr>
            <a:lstStyle/>
            <a:p>
              <a:pPr algn="dist">
                <a:lnSpc>
                  <a:spcPct val="114000"/>
                </a:lnSpc>
              </a:pPr>
              <a:r>
                <a:rPr lang="zh-CN" altLang="en-US" sz="1200" dirty="0" smtClean="0">
                  <a:solidFill>
                    <a:schemeClr val="bg1"/>
                  </a:solidFill>
                  <a:effectLst>
                    <a:outerShdw blurRad="25400" dist="25400" dir="2700000" algn="tl">
                      <a:srgbClr val="000000">
                        <a:alpha val="25000"/>
                      </a:srgbClr>
                    </a:outerShdw>
                  </a:effectLst>
                  <a:latin typeface="Adobe 黑体 Std R" panose="020B0400000000000000" pitchFamily="34" charset="-122"/>
                  <a:ea typeface="Adobe 黑体 Std R" panose="020B0400000000000000" pitchFamily="34" charset="-122"/>
                </a:rPr>
                <a:t>Shenzhen Shenghong Technology Co., Ltd</a:t>
              </a:r>
              <a:endParaRPr lang="zh-CN" altLang="en-US" sz="1200" dirty="0" smtClean="0">
                <a:solidFill>
                  <a:schemeClr val="bg1"/>
                </a:solidFill>
                <a:effectLst>
                  <a:outerShdw blurRad="25400" dist="25400" dir="2700000" algn="tl">
                    <a:srgbClr val="000000">
                      <a:alpha val="25000"/>
                    </a:srgbClr>
                  </a:outerShdw>
                </a:effectLst>
                <a:latin typeface="Adobe 黑体 Std R" panose="020B0400000000000000" pitchFamily="34" charset="-122"/>
                <a:ea typeface="Adobe 黑体 Std R" panose="020B0400000000000000" pitchFamily="34" charset="-122"/>
              </a:endParaRPr>
            </a:p>
          </p:txBody>
        </p:sp>
      </p:grpSp>
      <p:pic>
        <p:nvPicPr>
          <p:cNvPr id="2" name="图片 1" descr="logo白色背景蓝色"/>
          <p:cNvPicPr>
            <a:picLocks noChangeAspect="1"/>
          </p:cNvPicPr>
          <p:nvPr/>
        </p:nvPicPr>
        <p:blipFill>
          <a:blip r:embed="rId2"/>
          <a:stretch>
            <a:fillRect/>
          </a:stretch>
        </p:blipFill>
        <p:spPr>
          <a:xfrm>
            <a:off x="7879080" y="1998345"/>
            <a:ext cx="914400" cy="914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Subtitle 2"/>
          <p:cNvSpPr txBox="1"/>
          <p:nvPr/>
        </p:nvSpPr>
        <p:spPr>
          <a:xfrm>
            <a:off x="2430145" y="184150"/>
            <a:ext cx="6826250" cy="33337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Fuel consumption management</a:t>
            </a:r>
            <a:endParaRPr lang="zh-CN" altLang="en-US"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
        <p:nvSpPr>
          <p:cNvPr id="2" name="文本框 1"/>
          <p:cNvSpPr txBox="1"/>
          <p:nvPr/>
        </p:nvSpPr>
        <p:spPr>
          <a:xfrm>
            <a:off x="1236345" y="756285"/>
            <a:ext cx="10127615" cy="922020"/>
          </a:xfrm>
          <a:prstGeom prst="rect">
            <a:avLst/>
          </a:prstGeom>
          <a:noFill/>
        </p:spPr>
        <p:txBody>
          <a:bodyPr wrap="square" rtlCol="0">
            <a:spAutoFit/>
          </a:bodyPr>
          <a:p>
            <a:r>
              <a:t>The CarEye platform is connected to the fuel consumption sensor to make statistics on the use of fuel consumption to prevent oil theft and oil leakage. Analyze and compare the energy consumption, find out the vehicles with low energy consumption, and comprehensively master the work efficiency of drivers</a:t>
            </a:r>
          </a:p>
        </p:txBody>
      </p:sp>
      <p:pic>
        <p:nvPicPr>
          <p:cNvPr id="3" name="图片 2"/>
          <p:cNvPicPr>
            <a:picLocks noChangeAspect="1"/>
          </p:cNvPicPr>
          <p:nvPr>
            <p:custDataLst>
              <p:tags r:id="rId1"/>
            </p:custDataLst>
          </p:nvPr>
        </p:nvPicPr>
        <p:blipFill>
          <a:blip r:embed="rId2"/>
          <a:stretch>
            <a:fillRect/>
          </a:stretch>
        </p:blipFill>
        <p:spPr>
          <a:xfrm>
            <a:off x="1094740" y="1617345"/>
            <a:ext cx="5290820" cy="2605405"/>
          </a:xfrm>
          <a:prstGeom prst="rect">
            <a:avLst/>
          </a:prstGeom>
        </p:spPr>
      </p:pic>
      <p:pic>
        <p:nvPicPr>
          <p:cNvPr id="6" name="图片 5"/>
          <p:cNvPicPr>
            <a:picLocks noChangeAspect="1"/>
          </p:cNvPicPr>
          <p:nvPr>
            <p:custDataLst>
              <p:tags r:id="rId3"/>
            </p:custDataLst>
          </p:nvPr>
        </p:nvPicPr>
        <p:blipFill>
          <a:blip r:embed="rId4"/>
          <a:stretch>
            <a:fillRect/>
          </a:stretch>
        </p:blipFill>
        <p:spPr>
          <a:xfrm>
            <a:off x="6527800" y="1617345"/>
            <a:ext cx="5055235" cy="2606040"/>
          </a:xfrm>
          <a:prstGeom prst="rect">
            <a:avLst/>
          </a:prstGeom>
        </p:spPr>
      </p:pic>
      <p:pic>
        <p:nvPicPr>
          <p:cNvPr id="9" name="图片 8"/>
          <p:cNvPicPr>
            <a:picLocks noChangeAspect="1"/>
          </p:cNvPicPr>
          <p:nvPr>
            <p:custDataLst>
              <p:tags r:id="rId5"/>
            </p:custDataLst>
          </p:nvPr>
        </p:nvPicPr>
        <p:blipFill>
          <a:blip r:embed="rId6"/>
          <a:stretch>
            <a:fillRect/>
          </a:stretch>
        </p:blipFill>
        <p:spPr>
          <a:xfrm>
            <a:off x="6501130" y="4238625"/>
            <a:ext cx="5081905" cy="2384425"/>
          </a:xfrm>
          <a:prstGeom prst="rect">
            <a:avLst/>
          </a:prstGeom>
        </p:spPr>
      </p:pic>
      <p:pic>
        <p:nvPicPr>
          <p:cNvPr id="10" name="图片 9"/>
          <p:cNvPicPr>
            <a:picLocks noChangeAspect="1"/>
          </p:cNvPicPr>
          <p:nvPr>
            <p:custDataLst>
              <p:tags r:id="rId7"/>
            </p:custDataLst>
          </p:nvPr>
        </p:nvPicPr>
        <p:blipFill>
          <a:blip r:embed="rId8"/>
          <a:stretch>
            <a:fillRect/>
          </a:stretch>
        </p:blipFill>
        <p:spPr>
          <a:xfrm>
            <a:off x="1094740" y="4237990"/>
            <a:ext cx="5290820" cy="245745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169035" y="839470"/>
            <a:ext cx="9853930" cy="922020"/>
          </a:xfrm>
          <a:prstGeom prst="rect">
            <a:avLst/>
          </a:prstGeom>
          <a:noFill/>
        </p:spPr>
        <p:txBody>
          <a:bodyPr wrap="square" rtlCol="0">
            <a:spAutoFit/>
          </a:bodyPr>
          <a:p>
            <a:r>
              <a:t>CarEye platform is connected with load sensor, which can accurately calculate the weight, loading and unloading time, and can be widely used in logistics, sanitation and other industries. It is used for flow control, monitoring illegal unloading, and eliminating detour and stealing</a:t>
            </a:r>
          </a:p>
        </p:txBody>
      </p:sp>
      <p:pic>
        <p:nvPicPr>
          <p:cNvPr id="3" name="图片 2"/>
          <p:cNvPicPr>
            <a:picLocks noChangeAspect="1"/>
          </p:cNvPicPr>
          <p:nvPr/>
        </p:nvPicPr>
        <p:blipFill>
          <a:blip r:embed="rId1"/>
          <a:stretch>
            <a:fillRect/>
          </a:stretch>
        </p:blipFill>
        <p:spPr>
          <a:xfrm>
            <a:off x="1302385" y="1758315"/>
            <a:ext cx="4582160" cy="2540635"/>
          </a:xfrm>
          <a:prstGeom prst="rect">
            <a:avLst/>
          </a:prstGeom>
        </p:spPr>
      </p:pic>
      <p:sp>
        <p:nvSpPr>
          <p:cNvPr id="30" name="Subtitle 2"/>
          <p:cNvSpPr txBox="1"/>
          <p:nvPr/>
        </p:nvSpPr>
        <p:spPr>
          <a:xfrm>
            <a:off x="3180080" y="177165"/>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Intelligent load</a:t>
            </a:r>
            <a:endPar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pic>
        <p:nvPicPr>
          <p:cNvPr id="7" name="图片 6"/>
          <p:cNvPicPr>
            <a:picLocks noChangeAspect="1"/>
          </p:cNvPicPr>
          <p:nvPr/>
        </p:nvPicPr>
        <p:blipFill>
          <a:blip r:embed="rId2"/>
          <a:stretch>
            <a:fillRect/>
          </a:stretch>
        </p:blipFill>
        <p:spPr>
          <a:xfrm>
            <a:off x="1229360" y="4395470"/>
            <a:ext cx="4655820" cy="2078355"/>
          </a:xfrm>
          <a:prstGeom prst="rect">
            <a:avLst/>
          </a:prstGeom>
        </p:spPr>
      </p:pic>
      <p:pic>
        <p:nvPicPr>
          <p:cNvPr id="8" name="图片 7"/>
          <p:cNvPicPr>
            <a:picLocks noChangeAspect="1"/>
          </p:cNvPicPr>
          <p:nvPr/>
        </p:nvPicPr>
        <p:blipFill>
          <a:blip r:embed="rId3"/>
          <a:stretch>
            <a:fillRect/>
          </a:stretch>
        </p:blipFill>
        <p:spPr>
          <a:xfrm>
            <a:off x="6072505" y="1712595"/>
            <a:ext cx="4951095" cy="2642870"/>
          </a:xfrm>
          <a:prstGeom prst="rect">
            <a:avLst/>
          </a:prstGeom>
        </p:spPr>
      </p:pic>
      <p:pic>
        <p:nvPicPr>
          <p:cNvPr id="9" name="图片 8"/>
          <p:cNvPicPr>
            <a:picLocks noChangeAspect="1"/>
          </p:cNvPicPr>
          <p:nvPr/>
        </p:nvPicPr>
        <p:blipFill>
          <a:blip r:embed="rId4"/>
          <a:stretch>
            <a:fillRect/>
          </a:stretch>
        </p:blipFill>
        <p:spPr>
          <a:xfrm>
            <a:off x="6072505" y="4354195"/>
            <a:ext cx="4950460" cy="2199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tretch>
            <a:fillRect/>
          </a:stretch>
        </p:blipFill>
        <p:spPr>
          <a:xfrm>
            <a:off x="6070600" y="1045845"/>
            <a:ext cx="5067935" cy="2453640"/>
          </a:xfrm>
          <a:prstGeom prst="rect">
            <a:avLst/>
          </a:prstGeom>
        </p:spPr>
      </p:pic>
      <p:sp>
        <p:nvSpPr>
          <p:cNvPr id="30" name="Subtitle 2"/>
          <p:cNvSpPr txBox="1"/>
          <p:nvPr/>
        </p:nvSpPr>
        <p:spPr>
          <a:xfrm>
            <a:off x="3180080" y="177165"/>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en-US" altLang="zh-CN"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V</a:t>
            </a:r>
            <a:r>
              <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ehicle vedio</a:t>
            </a:r>
            <a:endPar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pic>
        <p:nvPicPr>
          <p:cNvPr id="5" name="图片 4"/>
          <p:cNvPicPr>
            <a:picLocks noChangeAspect="1"/>
          </p:cNvPicPr>
          <p:nvPr/>
        </p:nvPicPr>
        <p:blipFill>
          <a:blip r:embed="rId2"/>
          <a:stretch>
            <a:fillRect/>
          </a:stretch>
        </p:blipFill>
        <p:spPr>
          <a:xfrm>
            <a:off x="1350645" y="1072515"/>
            <a:ext cx="4507865" cy="2426970"/>
          </a:xfrm>
          <a:prstGeom prst="rect">
            <a:avLst/>
          </a:prstGeom>
        </p:spPr>
      </p:pic>
      <p:pic>
        <p:nvPicPr>
          <p:cNvPr id="6" name="图片 5"/>
          <p:cNvPicPr>
            <a:picLocks noChangeAspect="1"/>
          </p:cNvPicPr>
          <p:nvPr/>
        </p:nvPicPr>
        <p:blipFill>
          <a:blip r:embed="rId3"/>
          <a:stretch>
            <a:fillRect/>
          </a:stretch>
        </p:blipFill>
        <p:spPr>
          <a:xfrm>
            <a:off x="1350645" y="3947795"/>
            <a:ext cx="4507865" cy="2258695"/>
          </a:xfrm>
          <a:prstGeom prst="rect">
            <a:avLst/>
          </a:prstGeom>
        </p:spPr>
      </p:pic>
      <p:sp>
        <p:nvSpPr>
          <p:cNvPr id="9" name="文本框 8"/>
          <p:cNvSpPr txBox="1"/>
          <p:nvPr/>
        </p:nvSpPr>
        <p:spPr>
          <a:xfrm>
            <a:off x="1982470" y="3499485"/>
            <a:ext cx="2660650" cy="368300"/>
          </a:xfrm>
          <a:prstGeom prst="rect">
            <a:avLst/>
          </a:prstGeom>
          <a:noFill/>
        </p:spPr>
        <p:txBody>
          <a:bodyPr wrap="square" rtlCol="0">
            <a:spAutoFit/>
            <a:scene3d>
              <a:camera prst="orthographicFront"/>
              <a:lightRig rig="threePt" dir="t"/>
            </a:scene3d>
          </a:bodyPr>
          <a:p>
            <a:r>
              <a:rPr lang="zh-CN" altLang="en-US">
                <a:solidFill>
                  <a:schemeClr val="accent1"/>
                </a:solidFill>
                <a:effectLst>
                  <a:outerShdw blurRad="38100" dist="25400" dir="5400000" algn="ctr" rotWithShape="0">
                    <a:srgbClr val="6E747A">
                      <a:alpha val="43000"/>
                    </a:srgbClr>
                  </a:outerShdw>
                </a:effectLst>
              </a:rPr>
              <a:t>real-time video</a:t>
            </a:r>
            <a:endParaRPr lang="zh-CN" altLang="en-US">
              <a:solidFill>
                <a:schemeClr val="accent1"/>
              </a:solidFill>
              <a:effectLst>
                <a:outerShdw blurRad="38100" dist="25400" dir="5400000" algn="ctr" rotWithShape="0">
                  <a:srgbClr val="6E747A">
                    <a:alpha val="43000"/>
                  </a:srgbClr>
                </a:outerShdw>
              </a:effectLst>
            </a:endParaRPr>
          </a:p>
        </p:txBody>
      </p:sp>
      <p:sp>
        <p:nvSpPr>
          <p:cNvPr id="7" name="文本框 6"/>
          <p:cNvSpPr txBox="1"/>
          <p:nvPr/>
        </p:nvSpPr>
        <p:spPr>
          <a:xfrm>
            <a:off x="6945630" y="3499485"/>
            <a:ext cx="2660650" cy="368300"/>
          </a:xfrm>
          <a:prstGeom prst="rect">
            <a:avLst/>
          </a:prstGeom>
          <a:noFill/>
        </p:spPr>
        <p:txBody>
          <a:bodyPr wrap="square" rtlCol="0">
            <a:spAutoFit/>
            <a:scene3d>
              <a:camera prst="orthographicFront"/>
              <a:lightRig rig="threePt" dir="t"/>
            </a:scene3d>
          </a:bodyPr>
          <a:p>
            <a:r>
              <a:rPr lang="zh-CN" altLang="en-US">
                <a:solidFill>
                  <a:schemeClr val="accent1"/>
                </a:solidFill>
                <a:effectLst>
                  <a:outerShdw blurRad="38100" dist="25400" dir="5400000" algn="ctr" rotWithShape="0">
                    <a:srgbClr val="6E747A">
                      <a:alpha val="43000"/>
                    </a:srgbClr>
                  </a:outerShdw>
                </a:effectLst>
              </a:rPr>
              <a:t>playback</a:t>
            </a:r>
            <a:endParaRPr lang="zh-CN" altLang="en-US">
              <a:solidFill>
                <a:schemeClr val="accent1"/>
              </a:solidFill>
              <a:effectLst>
                <a:outerShdw blurRad="38100" dist="25400" dir="5400000" algn="ctr" rotWithShape="0">
                  <a:srgbClr val="6E747A">
                    <a:alpha val="43000"/>
                  </a:srgbClr>
                </a:outerShdw>
              </a:effectLst>
            </a:endParaRPr>
          </a:p>
        </p:txBody>
      </p:sp>
      <p:sp>
        <p:nvSpPr>
          <p:cNvPr id="8" name="文本框 7"/>
          <p:cNvSpPr txBox="1"/>
          <p:nvPr/>
        </p:nvSpPr>
        <p:spPr>
          <a:xfrm>
            <a:off x="2063750" y="6304280"/>
            <a:ext cx="2660650" cy="368300"/>
          </a:xfrm>
          <a:prstGeom prst="rect">
            <a:avLst/>
          </a:prstGeom>
          <a:noFill/>
        </p:spPr>
        <p:txBody>
          <a:bodyPr wrap="square" rtlCol="0">
            <a:spAutoFit/>
            <a:scene3d>
              <a:camera prst="orthographicFront"/>
              <a:lightRig rig="threePt" dir="t"/>
            </a:scene3d>
          </a:bodyPr>
          <a:p>
            <a:r>
              <a:rPr lang="zh-CN" altLang="en-US">
                <a:solidFill>
                  <a:schemeClr val="accent1"/>
                </a:solidFill>
                <a:effectLst>
                  <a:outerShdw blurRad="38100" dist="25400" dir="5400000" algn="ctr" rotWithShape="0">
                    <a:srgbClr val="6E747A">
                      <a:alpha val="43000"/>
                    </a:srgbClr>
                  </a:outerShdw>
                </a:effectLst>
              </a:rPr>
              <a:t>Intercom</a:t>
            </a:r>
            <a:endParaRPr lang="zh-CN" altLang="en-US">
              <a:solidFill>
                <a:schemeClr val="accent1"/>
              </a:solidFill>
              <a:effectLst>
                <a:outerShdw blurRad="38100" dist="25400" dir="5400000" algn="ctr" rotWithShape="0">
                  <a:srgbClr val="6E747A">
                    <a:alpha val="43000"/>
                  </a:srgbClr>
                </a:outerShdw>
              </a:effectLst>
            </a:endParaRPr>
          </a:p>
        </p:txBody>
      </p:sp>
      <p:pic>
        <p:nvPicPr>
          <p:cNvPr id="10" name="图片 9"/>
          <p:cNvPicPr>
            <a:picLocks noChangeAspect="1"/>
          </p:cNvPicPr>
          <p:nvPr/>
        </p:nvPicPr>
        <p:blipFill>
          <a:blip r:embed="rId4"/>
          <a:stretch>
            <a:fillRect/>
          </a:stretch>
        </p:blipFill>
        <p:spPr>
          <a:xfrm>
            <a:off x="6070600" y="3947160"/>
            <a:ext cx="5067300" cy="2259330"/>
          </a:xfrm>
          <a:prstGeom prst="rect">
            <a:avLst/>
          </a:prstGeom>
        </p:spPr>
      </p:pic>
      <p:sp>
        <p:nvSpPr>
          <p:cNvPr id="11" name="文本框 10"/>
          <p:cNvSpPr txBox="1"/>
          <p:nvPr/>
        </p:nvSpPr>
        <p:spPr>
          <a:xfrm>
            <a:off x="6247130" y="6304280"/>
            <a:ext cx="3968115" cy="368300"/>
          </a:xfrm>
          <a:prstGeom prst="rect">
            <a:avLst/>
          </a:prstGeom>
          <a:noFill/>
        </p:spPr>
        <p:txBody>
          <a:bodyPr wrap="square" rtlCol="0">
            <a:spAutoFit/>
            <a:scene3d>
              <a:camera prst="orthographicFront"/>
              <a:lightRig rig="threePt" dir="t"/>
            </a:scene3d>
          </a:bodyPr>
          <a:p>
            <a:r>
              <a:rPr lang="zh-CN" altLang="en-US">
                <a:solidFill>
                  <a:schemeClr val="accent1"/>
                </a:solidFill>
                <a:effectLst>
                  <a:outerShdw blurRad="38100" dist="25400" dir="5400000" algn="ctr" rotWithShape="0">
                    <a:srgbClr val="6E747A">
                      <a:alpha val="43000"/>
                    </a:srgbClr>
                  </a:outerShdw>
                </a:effectLst>
              </a:rPr>
              <a:t>Remote video recording and download</a:t>
            </a:r>
            <a:endParaRPr lang="zh-CN" altLang="en-US">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064260" y="1767840"/>
            <a:ext cx="4536440" cy="2701290"/>
          </a:xfrm>
          <a:prstGeom prst="rect">
            <a:avLst/>
          </a:prstGeom>
        </p:spPr>
      </p:pic>
      <p:sp>
        <p:nvSpPr>
          <p:cNvPr id="30" name="Subtitle 2"/>
          <p:cNvSpPr txBox="1"/>
          <p:nvPr/>
        </p:nvSpPr>
        <p:spPr>
          <a:xfrm>
            <a:off x="3180080" y="177165"/>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Alarm management</a:t>
            </a:r>
            <a:endPar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pic>
        <p:nvPicPr>
          <p:cNvPr id="3" name="图片 2"/>
          <p:cNvPicPr>
            <a:picLocks noChangeAspect="1"/>
          </p:cNvPicPr>
          <p:nvPr/>
        </p:nvPicPr>
        <p:blipFill>
          <a:blip r:embed="rId2"/>
          <a:stretch>
            <a:fillRect/>
          </a:stretch>
        </p:blipFill>
        <p:spPr>
          <a:xfrm>
            <a:off x="5998845" y="1757680"/>
            <a:ext cx="5124450" cy="2618105"/>
          </a:xfrm>
          <a:prstGeom prst="rect">
            <a:avLst/>
          </a:prstGeom>
        </p:spPr>
      </p:pic>
      <p:sp>
        <p:nvSpPr>
          <p:cNvPr id="4" name="文本框 3"/>
          <p:cNvSpPr txBox="1"/>
          <p:nvPr/>
        </p:nvSpPr>
        <p:spPr>
          <a:xfrm>
            <a:off x="1169035" y="941705"/>
            <a:ext cx="9853930" cy="922020"/>
          </a:xfrm>
          <a:prstGeom prst="rect">
            <a:avLst/>
          </a:prstGeom>
          <a:noFill/>
        </p:spPr>
        <p:txBody>
          <a:bodyPr wrap="square" rtlCol="0">
            <a:spAutoFit/>
          </a:bodyPr>
          <a:p>
            <a:r>
              <a:t>CarEye vehicle management platform monitors more than 100 alarm types to ensure timely notification and proper handling. It is convenient for managers to remotely analyze various problems during vehicle operation</a:t>
            </a:r>
          </a:p>
        </p:txBody>
      </p:sp>
      <p:pic>
        <p:nvPicPr>
          <p:cNvPr id="5" name="图片 4"/>
          <p:cNvPicPr>
            <a:picLocks noChangeAspect="1"/>
          </p:cNvPicPr>
          <p:nvPr/>
        </p:nvPicPr>
        <p:blipFill>
          <a:blip r:embed="rId3"/>
          <a:stretch>
            <a:fillRect/>
          </a:stretch>
        </p:blipFill>
        <p:spPr>
          <a:xfrm>
            <a:off x="1046480" y="4537710"/>
            <a:ext cx="4554220" cy="2207895"/>
          </a:xfrm>
          <a:prstGeom prst="rect">
            <a:avLst/>
          </a:prstGeom>
        </p:spPr>
      </p:pic>
      <p:pic>
        <p:nvPicPr>
          <p:cNvPr id="6" name="图片 5"/>
          <p:cNvPicPr>
            <a:picLocks noChangeAspect="1"/>
          </p:cNvPicPr>
          <p:nvPr/>
        </p:nvPicPr>
        <p:blipFill>
          <a:blip r:embed="rId4"/>
          <a:stretch>
            <a:fillRect/>
          </a:stretch>
        </p:blipFill>
        <p:spPr>
          <a:xfrm>
            <a:off x="5998845" y="4465955"/>
            <a:ext cx="5123815" cy="231648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Subtitle 2"/>
          <p:cNvSpPr txBox="1"/>
          <p:nvPr/>
        </p:nvSpPr>
        <p:spPr>
          <a:xfrm>
            <a:off x="3180080" y="177165"/>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Rule management</a:t>
            </a:r>
            <a:endPar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
        <p:nvSpPr>
          <p:cNvPr id="4" name="文本框 3"/>
          <p:cNvSpPr txBox="1"/>
          <p:nvPr/>
        </p:nvSpPr>
        <p:spPr>
          <a:xfrm>
            <a:off x="1397635" y="794385"/>
            <a:ext cx="10191750" cy="645160"/>
          </a:xfrm>
          <a:prstGeom prst="rect">
            <a:avLst/>
          </a:prstGeom>
          <a:noFill/>
        </p:spPr>
        <p:txBody>
          <a:bodyPr wrap="square" rtlCol="0">
            <a:spAutoFit/>
          </a:bodyPr>
          <a:p>
            <a:r>
              <a:t>CarEye vehicle management platform provides multiple platform alarm rules to meet the actual needs of the industry for setting fences, speeding, illegal driving, etc</a:t>
            </a:r>
          </a:p>
        </p:txBody>
      </p:sp>
      <p:pic>
        <p:nvPicPr>
          <p:cNvPr id="5" name="图片 4"/>
          <p:cNvPicPr>
            <a:picLocks noChangeAspect="1"/>
          </p:cNvPicPr>
          <p:nvPr/>
        </p:nvPicPr>
        <p:blipFill>
          <a:blip r:embed="rId1"/>
          <a:stretch>
            <a:fillRect/>
          </a:stretch>
        </p:blipFill>
        <p:spPr>
          <a:xfrm>
            <a:off x="6185535" y="1383030"/>
            <a:ext cx="5109845" cy="2776220"/>
          </a:xfrm>
          <a:prstGeom prst="rect">
            <a:avLst/>
          </a:prstGeom>
        </p:spPr>
      </p:pic>
      <p:pic>
        <p:nvPicPr>
          <p:cNvPr id="6" name="图片 5"/>
          <p:cNvPicPr>
            <a:picLocks noChangeAspect="1"/>
          </p:cNvPicPr>
          <p:nvPr/>
        </p:nvPicPr>
        <p:blipFill>
          <a:blip r:embed="rId2"/>
          <a:stretch>
            <a:fillRect/>
          </a:stretch>
        </p:blipFill>
        <p:spPr>
          <a:xfrm>
            <a:off x="1114425" y="4199890"/>
            <a:ext cx="4739640" cy="2501265"/>
          </a:xfrm>
          <a:prstGeom prst="rect">
            <a:avLst/>
          </a:prstGeom>
        </p:spPr>
      </p:pic>
      <p:pic>
        <p:nvPicPr>
          <p:cNvPr id="2" name="图片 1"/>
          <p:cNvPicPr>
            <a:picLocks noChangeAspect="1"/>
          </p:cNvPicPr>
          <p:nvPr>
            <p:custDataLst>
              <p:tags r:id="rId3"/>
            </p:custDataLst>
          </p:nvPr>
        </p:nvPicPr>
        <p:blipFill>
          <a:blip r:embed="rId4"/>
          <a:stretch>
            <a:fillRect/>
          </a:stretch>
        </p:blipFill>
        <p:spPr>
          <a:xfrm>
            <a:off x="1133475" y="1439545"/>
            <a:ext cx="4720590" cy="2760345"/>
          </a:xfrm>
          <a:prstGeom prst="rect">
            <a:avLst/>
          </a:prstGeom>
        </p:spPr>
      </p:pic>
      <p:pic>
        <p:nvPicPr>
          <p:cNvPr id="8" name="图片 7"/>
          <p:cNvPicPr>
            <a:picLocks noChangeAspect="1"/>
          </p:cNvPicPr>
          <p:nvPr>
            <p:custDataLst>
              <p:tags r:id="rId5"/>
            </p:custDataLst>
          </p:nvPr>
        </p:nvPicPr>
        <p:blipFill>
          <a:blip r:embed="rId6"/>
          <a:stretch>
            <a:fillRect/>
          </a:stretch>
        </p:blipFill>
        <p:spPr>
          <a:xfrm>
            <a:off x="6185535" y="4159250"/>
            <a:ext cx="5109845" cy="269938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Subtitle 2"/>
          <p:cNvSpPr txBox="1"/>
          <p:nvPr/>
        </p:nvSpPr>
        <p:spPr>
          <a:xfrm>
            <a:off x="3126105" y="222885"/>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en-US" altLang="zh-CN"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S</a:t>
            </a:r>
            <a:r>
              <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ecurity management</a:t>
            </a:r>
            <a:endPar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
        <p:nvSpPr>
          <p:cNvPr id="4" name="文本框 3"/>
          <p:cNvSpPr txBox="1"/>
          <p:nvPr/>
        </p:nvSpPr>
        <p:spPr>
          <a:xfrm>
            <a:off x="1143635" y="849630"/>
            <a:ext cx="10191750" cy="645160"/>
          </a:xfrm>
          <a:prstGeom prst="rect">
            <a:avLst/>
          </a:prstGeom>
          <a:noFill/>
        </p:spPr>
        <p:txBody>
          <a:bodyPr wrap="square" rtlCol="0">
            <a:spAutoFit/>
          </a:bodyPr>
          <a:p>
            <a:r>
              <a:t>Meet the Soviet Union standard agreement, handle the ADAS and DSM alarms, monitor the driving behavior, and score the drivers</a:t>
            </a:r>
          </a:p>
        </p:txBody>
      </p:sp>
      <p:pic>
        <p:nvPicPr>
          <p:cNvPr id="3" name="图片 2"/>
          <p:cNvPicPr>
            <a:picLocks noChangeAspect="1"/>
          </p:cNvPicPr>
          <p:nvPr>
            <p:custDataLst>
              <p:tags r:id="rId1"/>
            </p:custDataLst>
          </p:nvPr>
        </p:nvPicPr>
        <p:blipFill>
          <a:blip r:embed="rId2"/>
          <a:stretch>
            <a:fillRect/>
          </a:stretch>
        </p:blipFill>
        <p:spPr>
          <a:xfrm>
            <a:off x="998855" y="1393190"/>
            <a:ext cx="5152390" cy="2404110"/>
          </a:xfrm>
          <a:prstGeom prst="rect">
            <a:avLst/>
          </a:prstGeom>
        </p:spPr>
      </p:pic>
      <p:pic>
        <p:nvPicPr>
          <p:cNvPr id="9" name="图片 8"/>
          <p:cNvPicPr>
            <a:picLocks noChangeAspect="1"/>
          </p:cNvPicPr>
          <p:nvPr>
            <p:custDataLst>
              <p:tags r:id="rId3"/>
            </p:custDataLst>
          </p:nvPr>
        </p:nvPicPr>
        <p:blipFill>
          <a:blip r:embed="rId4"/>
          <a:stretch>
            <a:fillRect/>
          </a:stretch>
        </p:blipFill>
        <p:spPr>
          <a:xfrm>
            <a:off x="6364605" y="1299845"/>
            <a:ext cx="4860290" cy="2497455"/>
          </a:xfrm>
          <a:prstGeom prst="rect">
            <a:avLst/>
          </a:prstGeom>
        </p:spPr>
      </p:pic>
      <p:pic>
        <p:nvPicPr>
          <p:cNvPr id="10" name="图片 9"/>
          <p:cNvPicPr>
            <a:picLocks noChangeAspect="1"/>
          </p:cNvPicPr>
          <p:nvPr>
            <p:custDataLst>
              <p:tags r:id="rId5"/>
            </p:custDataLst>
          </p:nvPr>
        </p:nvPicPr>
        <p:blipFill>
          <a:blip r:embed="rId6"/>
          <a:stretch>
            <a:fillRect/>
          </a:stretch>
        </p:blipFill>
        <p:spPr>
          <a:xfrm>
            <a:off x="929005" y="3797300"/>
            <a:ext cx="5283200" cy="2740025"/>
          </a:xfrm>
          <a:prstGeom prst="rect">
            <a:avLst/>
          </a:prstGeom>
        </p:spPr>
      </p:pic>
      <p:pic>
        <p:nvPicPr>
          <p:cNvPr id="11" name="图片 10"/>
          <p:cNvPicPr>
            <a:picLocks noChangeAspect="1"/>
          </p:cNvPicPr>
          <p:nvPr>
            <p:custDataLst>
              <p:tags r:id="rId7"/>
            </p:custDataLst>
          </p:nvPr>
        </p:nvPicPr>
        <p:blipFill>
          <a:blip r:embed="rId8"/>
          <a:stretch>
            <a:fillRect/>
          </a:stretch>
        </p:blipFill>
        <p:spPr>
          <a:xfrm>
            <a:off x="6323330" y="3870325"/>
            <a:ext cx="4901565" cy="2667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Subtitle 2"/>
          <p:cNvSpPr txBox="1"/>
          <p:nvPr/>
        </p:nvSpPr>
        <p:spPr>
          <a:xfrm>
            <a:off x="3126105" y="222885"/>
            <a:ext cx="643064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Vehicle operation guarantee</a:t>
            </a:r>
            <a:endPar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
        <p:nvSpPr>
          <p:cNvPr id="4" name="文本框 3"/>
          <p:cNvSpPr txBox="1"/>
          <p:nvPr/>
        </p:nvSpPr>
        <p:spPr>
          <a:xfrm>
            <a:off x="889635" y="916305"/>
            <a:ext cx="10707370" cy="645160"/>
          </a:xfrm>
          <a:prstGeom prst="rect">
            <a:avLst/>
          </a:prstGeom>
          <a:noFill/>
        </p:spPr>
        <p:txBody>
          <a:bodyPr wrap="square" rtlCol="0">
            <a:spAutoFit/>
          </a:bodyPr>
          <a:p>
            <a:r>
              <a:rPr lang="zh-CN"/>
              <a:t>Input the accident, expense, maintenance and other information in the vehicle operation process into the platform, leave pictures and invoice information, and prevent the driver from making a disorderly reimbursement</a:t>
            </a:r>
            <a:endParaRPr lang="zh-CN"/>
          </a:p>
        </p:txBody>
      </p:sp>
      <p:pic>
        <p:nvPicPr>
          <p:cNvPr id="3" name="图片 2"/>
          <p:cNvPicPr>
            <a:picLocks noChangeAspect="1"/>
          </p:cNvPicPr>
          <p:nvPr>
            <p:custDataLst>
              <p:tags r:id="rId1"/>
            </p:custDataLst>
          </p:nvPr>
        </p:nvPicPr>
        <p:blipFill>
          <a:blip r:embed="rId2"/>
          <a:stretch>
            <a:fillRect/>
          </a:stretch>
        </p:blipFill>
        <p:spPr>
          <a:xfrm>
            <a:off x="890270" y="1649095"/>
            <a:ext cx="10560050" cy="48171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Subtitle 2"/>
          <p:cNvSpPr txBox="1"/>
          <p:nvPr/>
        </p:nvSpPr>
        <p:spPr>
          <a:xfrm>
            <a:off x="3126105" y="222885"/>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Statistical report</a:t>
            </a:r>
            <a:endPar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pic>
        <p:nvPicPr>
          <p:cNvPr id="5" name="图片 4"/>
          <p:cNvPicPr>
            <a:picLocks noChangeAspect="1"/>
          </p:cNvPicPr>
          <p:nvPr/>
        </p:nvPicPr>
        <p:blipFill>
          <a:blip r:embed="rId1"/>
          <a:stretch>
            <a:fillRect/>
          </a:stretch>
        </p:blipFill>
        <p:spPr>
          <a:xfrm>
            <a:off x="6094095" y="945515"/>
            <a:ext cx="5316855" cy="2875280"/>
          </a:xfrm>
          <a:prstGeom prst="rect">
            <a:avLst/>
          </a:prstGeom>
        </p:spPr>
      </p:pic>
      <p:pic>
        <p:nvPicPr>
          <p:cNvPr id="2" name="图片 1"/>
          <p:cNvPicPr>
            <a:picLocks noChangeAspect="1"/>
          </p:cNvPicPr>
          <p:nvPr>
            <p:custDataLst>
              <p:tags r:id="rId2"/>
            </p:custDataLst>
          </p:nvPr>
        </p:nvPicPr>
        <p:blipFill>
          <a:blip r:embed="rId3"/>
          <a:stretch>
            <a:fillRect/>
          </a:stretch>
        </p:blipFill>
        <p:spPr>
          <a:xfrm>
            <a:off x="6106160" y="3937635"/>
            <a:ext cx="5304155" cy="2745740"/>
          </a:xfrm>
          <a:prstGeom prst="rect">
            <a:avLst/>
          </a:prstGeom>
        </p:spPr>
      </p:pic>
      <p:pic>
        <p:nvPicPr>
          <p:cNvPr id="3" name="图片 2"/>
          <p:cNvPicPr>
            <a:picLocks noChangeAspect="1"/>
          </p:cNvPicPr>
          <p:nvPr>
            <p:custDataLst>
              <p:tags r:id="rId4"/>
            </p:custDataLst>
          </p:nvPr>
        </p:nvPicPr>
        <p:blipFill>
          <a:blip r:embed="rId5"/>
          <a:stretch>
            <a:fillRect/>
          </a:stretch>
        </p:blipFill>
        <p:spPr>
          <a:xfrm>
            <a:off x="538480" y="1006475"/>
            <a:ext cx="5554980" cy="2931160"/>
          </a:xfrm>
          <a:prstGeom prst="rect">
            <a:avLst/>
          </a:prstGeom>
        </p:spPr>
      </p:pic>
      <p:pic>
        <p:nvPicPr>
          <p:cNvPr id="8" name="图片 7"/>
          <p:cNvPicPr>
            <a:picLocks noChangeAspect="1"/>
          </p:cNvPicPr>
          <p:nvPr>
            <p:custDataLst>
              <p:tags r:id="rId6"/>
            </p:custDataLst>
          </p:nvPr>
        </p:nvPicPr>
        <p:blipFill>
          <a:blip r:embed="rId7"/>
          <a:stretch>
            <a:fillRect/>
          </a:stretch>
        </p:blipFill>
        <p:spPr>
          <a:xfrm>
            <a:off x="538480" y="3937635"/>
            <a:ext cx="5554980" cy="274574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742950" y="814705"/>
            <a:ext cx="5075555" cy="2821305"/>
          </a:xfrm>
          <a:prstGeom prst="rect">
            <a:avLst/>
          </a:prstGeom>
        </p:spPr>
      </p:pic>
      <p:sp>
        <p:nvSpPr>
          <p:cNvPr id="30" name="Subtitle 2"/>
          <p:cNvSpPr txBox="1"/>
          <p:nvPr/>
        </p:nvSpPr>
        <p:spPr>
          <a:xfrm>
            <a:off x="3180080" y="177165"/>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en-US" altLang="zh-CN"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M</a:t>
            </a:r>
            <a:r>
              <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onitoring screen</a:t>
            </a:r>
            <a:endPar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pic>
        <p:nvPicPr>
          <p:cNvPr id="3" name="图片 2"/>
          <p:cNvPicPr>
            <a:picLocks noChangeAspect="1"/>
          </p:cNvPicPr>
          <p:nvPr/>
        </p:nvPicPr>
        <p:blipFill>
          <a:blip r:embed="rId2"/>
          <a:stretch>
            <a:fillRect/>
          </a:stretch>
        </p:blipFill>
        <p:spPr>
          <a:xfrm>
            <a:off x="669925" y="3713480"/>
            <a:ext cx="5148580" cy="2962910"/>
          </a:xfrm>
          <a:prstGeom prst="rect">
            <a:avLst/>
          </a:prstGeom>
        </p:spPr>
      </p:pic>
      <p:pic>
        <p:nvPicPr>
          <p:cNvPr id="4" name="图片 3"/>
          <p:cNvPicPr>
            <a:picLocks noChangeAspect="1"/>
          </p:cNvPicPr>
          <p:nvPr/>
        </p:nvPicPr>
        <p:blipFill>
          <a:blip r:embed="rId3"/>
          <a:stretch>
            <a:fillRect/>
          </a:stretch>
        </p:blipFill>
        <p:spPr>
          <a:xfrm>
            <a:off x="5901055" y="744220"/>
            <a:ext cx="5549900" cy="2984500"/>
          </a:xfrm>
          <a:prstGeom prst="rect">
            <a:avLst/>
          </a:prstGeom>
        </p:spPr>
      </p:pic>
      <p:pic>
        <p:nvPicPr>
          <p:cNvPr id="6" name="图片 5"/>
          <p:cNvPicPr>
            <a:picLocks noChangeAspect="1"/>
          </p:cNvPicPr>
          <p:nvPr/>
        </p:nvPicPr>
        <p:blipFill>
          <a:blip r:embed="rId4"/>
          <a:stretch>
            <a:fillRect/>
          </a:stretch>
        </p:blipFill>
        <p:spPr>
          <a:xfrm>
            <a:off x="5901055" y="3728720"/>
            <a:ext cx="5549900" cy="296291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Subtitle 2"/>
          <p:cNvSpPr txBox="1"/>
          <p:nvPr/>
        </p:nvSpPr>
        <p:spPr>
          <a:xfrm>
            <a:off x="3350844" y="267810"/>
            <a:ext cx="5335956"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Mobile client</a:t>
            </a:r>
            <a:endPar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pic>
        <p:nvPicPr>
          <p:cNvPr id="5" name="图片 4"/>
          <p:cNvPicPr>
            <a:picLocks noChangeAspect="1"/>
          </p:cNvPicPr>
          <p:nvPr/>
        </p:nvPicPr>
        <p:blipFill>
          <a:blip r:embed="rId1"/>
          <a:stretch>
            <a:fillRect/>
          </a:stretch>
        </p:blipFill>
        <p:spPr>
          <a:xfrm>
            <a:off x="748665" y="963295"/>
            <a:ext cx="3563620" cy="5123180"/>
          </a:xfrm>
          <a:prstGeom prst="rect">
            <a:avLst/>
          </a:prstGeom>
        </p:spPr>
      </p:pic>
      <p:pic>
        <p:nvPicPr>
          <p:cNvPr id="6" name="图片 5"/>
          <p:cNvPicPr>
            <a:picLocks noChangeAspect="1"/>
          </p:cNvPicPr>
          <p:nvPr/>
        </p:nvPicPr>
        <p:blipFill>
          <a:blip r:embed="rId2"/>
          <a:stretch>
            <a:fillRect/>
          </a:stretch>
        </p:blipFill>
        <p:spPr>
          <a:xfrm>
            <a:off x="4367530" y="963295"/>
            <a:ext cx="3641725" cy="5122545"/>
          </a:xfrm>
          <a:prstGeom prst="rect">
            <a:avLst/>
          </a:prstGeom>
        </p:spPr>
      </p:pic>
      <p:pic>
        <p:nvPicPr>
          <p:cNvPr id="7" name="图片 6"/>
          <p:cNvPicPr>
            <a:picLocks noChangeAspect="1"/>
          </p:cNvPicPr>
          <p:nvPr/>
        </p:nvPicPr>
        <p:blipFill>
          <a:blip r:embed="rId3"/>
          <a:stretch>
            <a:fillRect/>
          </a:stretch>
        </p:blipFill>
        <p:spPr>
          <a:xfrm>
            <a:off x="8018780" y="963295"/>
            <a:ext cx="3554095" cy="512254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5851" y="-99392"/>
            <a:ext cx="12207058" cy="3766874"/>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7" name="矩形 6"/>
          <p:cNvSpPr/>
          <p:nvPr/>
        </p:nvSpPr>
        <p:spPr>
          <a:xfrm>
            <a:off x="-15851" y="-99392"/>
            <a:ext cx="12207058" cy="3766873"/>
          </a:xfrm>
          <a:prstGeom prst="rect">
            <a:avLst/>
          </a:prstGeom>
          <a:gradFill>
            <a:gsLst>
              <a:gs pos="100000">
                <a:srgbClr val="00A3E4">
                  <a:alpha val="0"/>
                </a:srgbClr>
              </a:gs>
              <a:gs pos="0">
                <a:srgbClr val="214BAE"/>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4" name="文本框 3"/>
          <p:cNvSpPr txBox="1"/>
          <p:nvPr/>
        </p:nvSpPr>
        <p:spPr>
          <a:xfrm>
            <a:off x="3743325" y="3093085"/>
            <a:ext cx="4805045" cy="368300"/>
          </a:xfrm>
          <a:prstGeom prst="rect">
            <a:avLst/>
          </a:prstGeom>
          <a:noFill/>
          <a:effectLst/>
        </p:spPr>
        <p:txBody>
          <a:bodyPr wrap="square" rtlCol="0">
            <a:spAutoFit/>
          </a:bodyPr>
          <a:lstStyle/>
          <a:p>
            <a:pPr algn="ctr"/>
            <a:r>
              <a:rPr lang="en-US" altLang="zh-CN" b="1" spc="300" dirty="0" smtClean="0">
                <a:solidFill>
                  <a:schemeClr val="bg1"/>
                </a:solidFill>
                <a:latin typeface="微软雅黑" panose="020B0503020204020204" pitchFamily="34" charset="-122"/>
                <a:ea typeface="微软雅黑" panose="020B0503020204020204" pitchFamily="34" charset="-122"/>
              </a:rPr>
              <a:t>——shenghong</a:t>
            </a:r>
            <a:r>
              <a:rPr b="1">
                <a:solidFill>
                  <a:srgbClr val="F2F2F2"/>
                </a:solidFill>
                <a:latin typeface="微软雅黑" panose="020B0503020204020204" pitchFamily="34" charset="-122"/>
                <a:ea typeface="微软雅黑" panose="020B0503020204020204" pitchFamily="34" charset="-122"/>
                <a:sym typeface="+mn-ea"/>
              </a:rPr>
              <a:t>Technology</a:t>
            </a:r>
            <a:r>
              <a:rPr b="1">
                <a:sym typeface="+mn-ea"/>
              </a:rPr>
              <a:t> </a:t>
            </a:r>
            <a:r>
              <a:rPr lang="en-US" altLang="zh-CN" b="1" spc="300" dirty="0" smtClean="0">
                <a:solidFill>
                  <a:schemeClr val="bg1"/>
                </a:solidFill>
                <a:latin typeface="微软雅黑" panose="020B0503020204020204" pitchFamily="34" charset="-122"/>
                <a:ea typeface="微软雅黑" panose="020B0503020204020204" pitchFamily="34" charset="-122"/>
              </a:rPr>
              <a:t>——</a:t>
            </a:r>
            <a:endParaRPr lang="zh-CN" altLang="en-US" b="1" spc="300" dirty="0">
              <a:solidFill>
                <a:schemeClr val="bg1"/>
              </a:solidFill>
              <a:latin typeface="微软雅黑" panose="020B0503020204020204" pitchFamily="34" charset="-122"/>
              <a:ea typeface="微软雅黑" panose="020B0503020204020204" pitchFamily="34" charset="-122"/>
            </a:endParaRPr>
          </a:p>
        </p:txBody>
      </p:sp>
      <p:sp>
        <p:nvSpPr>
          <p:cNvPr id="9" name="文本框 3"/>
          <p:cNvSpPr txBox="1"/>
          <p:nvPr/>
        </p:nvSpPr>
        <p:spPr>
          <a:xfrm>
            <a:off x="4007768" y="2335573"/>
            <a:ext cx="4186594" cy="769441"/>
          </a:xfrm>
          <a:prstGeom prst="rect">
            <a:avLst/>
          </a:prstGeom>
          <a:noFill/>
          <a:effectLst/>
        </p:spPr>
        <p:txBody>
          <a:bodyPr wrap="square" rtlCol="0">
            <a:spAutoFit/>
          </a:bodyPr>
          <a:lstStyle/>
          <a:p>
            <a:pPr algn="ctr"/>
            <a:r>
              <a:rPr lang="en-US" altLang="zh-CN" sz="4400" spc="600" dirty="0">
                <a:solidFill>
                  <a:schemeClr val="bg1"/>
                </a:solidFill>
                <a:latin typeface="微软雅黑" panose="020B0503020204020204" pitchFamily="34" charset="-122"/>
                <a:ea typeface="微软雅黑" panose="020B0503020204020204" pitchFamily="34" charset="-122"/>
              </a:rPr>
              <a:t>WELCOME</a:t>
            </a:r>
            <a:endParaRPr lang="zh-CN" altLang="en-US" sz="4400" spc="600" dirty="0">
              <a:solidFill>
                <a:schemeClr val="bg1"/>
              </a:solidFill>
              <a:latin typeface="微软雅黑" panose="020B0503020204020204" pitchFamily="34" charset="-122"/>
              <a:ea typeface="微软雅黑" panose="020B0503020204020204" pitchFamily="34" charset="-122"/>
            </a:endParaRPr>
          </a:p>
        </p:txBody>
      </p:sp>
      <p:sp>
        <p:nvSpPr>
          <p:cNvPr id="10" name="TextBox 18"/>
          <p:cNvSpPr>
            <a:spLocks noChangeArrowheads="1"/>
          </p:cNvSpPr>
          <p:nvPr/>
        </p:nvSpPr>
        <p:spPr bwMode="auto">
          <a:xfrm>
            <a:off x="670677" y="3944273"/>
            <a:ext cx="6107159" cy="2861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just">
              <a:lnSpc>
                <a:spcPct val="150000"/>
              </a:lnSpc>
            </a:pPr>
            <a:r>
              <a:rPr sz="1000"/>
              <a:t>Shenzhen Shenghong Technology Co., Ltd. was established in 2016 to provide mobile device management platform solutions for the public, equipment suppliers and operators, so that they can quickly build their own management system. "Resource sharing and win-win cooperation" is the purpose of our team. The CarEye vehicle management platform developed by the company provides Complete platform interfaces to facilitate the secondary development of third-party developers. The company has been developing from the initial streaming media service to the vehicle management cloud platform, streaming media server, security monitoring platform, video service load balancing, intelligent sanitation and other business fields.</a:t>
            </a:r>
            <a:endParaRPr sz="1000"/>
          </a:p>
          <a:p>
            <a:pPr algn="just">
              <a:lnSpc>
                <a:spcPct val="150000"/>
              </a:lnSpc>
            </a:pPr>
            <a:r>
              <a:rPr sz="1000"/>
              <a:t>The vehicle management platform base on location and video services has been upgraded repeatedly and can meet the management needs of vehicles in many industries, Truck transportation, environmental sanitation. The company takes video and video service as its main core technology, and its products have been applied to many third-party manufacturer platforms in China.</a:t>
            </a:r>
            <a:endParaRPr sz="1000"/>
          </a:p>
        </p:txBody>
      </p:sp>
      <p:sp>
        <p:nvSpPr>
          <p:cNvPr id="8" name="文本框 7"/>
          <p:cNvSpPr txBox="1"/>
          <p:nvPr/>
        </p:nvSpPr>
        <p:spPr>
          <a:xfrm>
            <a:off x="8547982" y="4910817"/>
            <a:ext cx="3041015" cy="398780"/>
          </a:xfrm>
          <a:prstGeom prst="rect">
            <a:avLst/>
          </a:prstGeom>
          <a:noFill/>
          <a:effectLst/>
        </p:spPr>
        <p:txBody>
          <a:bodyPr wrap="none" rtlCol="0">
            <a:spAutoFit/>
          </a:bodyPr>
          <a:lstStyle/>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Creating resplendence</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7202984" y="4255522"/>
            <a:ext cx="1463100" cy="1626522"/>
          </a:xfrm>
          <a:prstGeom prst="rect">
            <a:avLst/>
          </a:prstGeom>
          <a:noFill/>
          <a:effectLst/>
        </p:spPr>
        <p:txBody>
          <a:bodyPr wrap="none" rtlCol="0">
            <a:spAutoFit/>
          </a:bodyPr>
          <a:lstStyle/>
          <a:p>
            <a:r>
              <a:rPr lang="en-US" altLang="zh-CN" sz="9970" dirty="0">
                <a:solidFill>
                  <a:prstClr val="white">
                    <a:lumMod val="85000"/>
                  </a:prstClr>
                </a:solidFill>
                <a:latin typeface="方正兰亭粗黑_GBK" panose="02000000000000000000" pitchFamily="2" charset="-122"/>
                <a:ea typeface="方正兰亭粗黑_GBK" panose="02000000000000000000" pitchFamily="2" charset="-122"/>
              </a:rPr>
              <a:t>“</a:t>
            </a:r>
            <a:endParaRPr lang="en-US" altLang="zh-CN" sz="9970" dirty="0">
              <a:solidFill>
                <a:prstClr val="white">
                  <a:lumMod val="85000"/>
                </a:prstClr>
              </a:solidFill>
              <a:latin typeface="方正兰亭粗黑_GBK" panose="02000000000000000000" pitchFamily="2" charset="-122"/>
              <a:ea typeface="方正兰亭粗黑_GBK" panose="02000000000000000000" pitchFamily="2" charset="-122"/>
            </a:endParaRPr>
          </a:p>
        </p:txBody>
      </p:sp>
      <p:sp>
        <p:nvSpPr>
          <p:cNvPr id="12" name="文本框 11"/>
          <p:cNvSpPr txBox="1"/>
          <p:nvPr/>
        </p:nvSpPr>
        <p:spPr>
          <a:xfrm>
            <a:off x="8954106" y="5467719"/>
            <a:ext cx="1696297" cy="553085"/>
          </a:xfrm>
          <a:prstGeom prst="rect">
            <a:avLst/>
          </a:prstGeom>
          <a:noFill/>
          <a:effectLst/>
        </p:spPr>
        <p:txBody>
          <a:bodyPr wrap="square" rtlCol="0">
            <a:spAutoFit/>
          </a:bodyPr>
          <a:lstStyle/>
          <a:p>
            <a:pPr algn="r">
              <a:lnSpc>
                <a:spcPct val="150000"/>
              </a:lnSpc>
            </a:pPr>
            <a:r>
              <a:rPr lang="en-US" altLang="zh-CN" sz="2000" b="1" dirty="0">
                <a:solidFill>
                  <a:prstClr val="black">
                    <a:lumMod val="50000"/>
                    <a:lumOff val="50000"/>
                  </a:prstClr>
                </a:solidFill>
                <a:latin typeface="微软雅黑" panose="020B0503020204020204" pitchFamily="34" charset="-122"/>
                <a:ea typeface="微软雅黑" panose="020B0503020204020204" pitchFamily="34" charset="-122"/>
              </a:rPr>
              <a:t>about us</a:t>
            </a:r>
            <a:endParaRPr lang="en-US" altLang="zh-CN" sz="2000" b="1"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8884507" y="4430961"/>
            <a:ext cx="1765935" cy="321945"/>
          </a:xfrm>
          <a:prstGeom prst="rect">
            <a:avLst/>
          </a:prstGeom>
          <a:noFill/>
          <a:effectLst/>
        </p:spPr>
        <p:txBody>
          <a:bodyPr wrap="none" rtlCol="0">
            <a:spAutoFit/>
          </a:bodyPr>
          <a:lstStyle/>
          <a:p>
            <a:pPr algn="l"/>
            <a:r>
              <a:rPr lang="zh-CN" altLang="en-US" sz="1500" b="1" dirty="0">
                <a:solidFill>
                  <a:prstClr val="black">
                    <a:lumMod val="65000"/>
                    <a:lumOff val="35000"/>
                  </a:prstClr>
                </a:solidFill>
                <a:latin typeface="微软雅黑" panose="020B0503020204020204" pitchFamily="34" charset="-122"/>
                <a:ea typeface="微软雅黑" panose="020B0503020204020204" pitchFamily="34" charset="-122"/>
              </a:rPr>
              <a:t>We have dreams</a:t>
            </a:r>
            <a:endParaRPr lang="zh-CN" altLang="en-US" sz="1500" b="1" dirty="0">
              <a:solidFill>
                <a:prstClr val="black">
                  <a:lumMod val="65000"/>
                  <a:lumOff val="35000"/>
                </a:prstClr>
              </a:solidFill>
              <a:latin typeface="微软雅黑" panose="020B0503020204020204" pitchFamily="34" charset="-122"/>
              <a:ea typeface="微软雅黑" panose="020B0503020204020204" pitchFamily="34" charset="-122"/>
            </a:endParaRPr>
          </a:p>
        </p:txBody>
      </p:sp>
      <p:sp>
        <p:nvSpPr>
          <p:cNvPr id="2" name="矩形 1"/>
          <p:cNvSpPr/>
          <p:nvPr/>
        </p:nvSpPr>
        <p:spPr>
          <a:xfrm>
            <a:off x="0" y="3667481"/>
            <a:ext cx="12192000" cy="69974"/>
          </a:xfrm>
          <a:prstGeom prst="rect">
            <a:avLst/>
          </a:prstGeom>
          <a:solidFill>
            <a:schemeClr val="bg1"/>
          </a:solid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advTm="2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trips(downLeft)">
                                      <p:cBhvr>
                                        <p:cTn id="7" dur="500"/>
                                        <p:tgtEl>
                                          <p:spTgt spid="3"/>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strips(downLeft)">
                                      <p:cBhvr>
                                        <p:cTn id="10" dur="500"/>
                                        <p:tgtEl>
                                          <p:spTgt spid="7"/>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childTnLst>
                          </p:cTn>
                        </p:par>
                        <p:par>
                          <p:cTn id="14" fill="hold">
                            <p:stCondLst>
                              <p:cond delay="500"/>
                            </p:stCondLst>
                            <p:childTnLst>
                              <p:par>
                                <p:cTn id="15" presetID="49" presetClass="entr" presetSubtype="0" decel="100000"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 calcmode="lin" valueType="num">
                                      <p:cBhvr>
                                        <p:cTn id="19" dur="500" fill="hold"/>
                                        <p:tgtEl>
                                          <p:spTgt spid="9"/>
                                        </p:tgtEl>
                                        <p:attrNameLst>
                                          <p:attrName>style.rotation</p:attrName>
                                        </p:attrNameLst>
                                      </p:cBhvr>
                                      <p:tavLst>
                                        <p:tav tm="0">
                                          <p:val>
                                            <p:fltVal val="360"/>
                                          </p:val>
                                        </p:tav>
                                        <p:tav tm="100000">
                                          <p:val>
                                            <p:fltVal val="0"/>
                                          </p:val>
                                        </p:tav>
                                      </p:tavLst>
                                    </p:anim>
                                    <p:animEffect transition="in" filter="fade">
                                      <p:cBhvr>
                                        <p:cTn id="20" dur="500"/>
                                        <p:tgtEl>
                                          <p:spTgt spid="9"/>
                                        </p:tgtEl>
                                      </p:cBhvr>
                                    </p:animEffect>
                                  </p:childTnLst>
                                </p:cTn>
                              </p:par>
                            </p:childTnLst>
                          </p:cTn>
                        </p:par>
                        <p:par>
                          <p:cTn id="21" fill="hold">
                            <p:stCondLst>
                              <p:cond delay="1000"/>
                            </p:stCondLst>
                            <p:childTnLst>
                              <p:par>
                                <p:cTn id="22" presetID="16" presetClass="entr" presetSubtype="21"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barn(inVertical)">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4" grpId="0" bldLvl="0" animBg="1"/>
      <p:bldP spid="9" grpId="0"/>
      <p:bldP spid="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415290" y="1024255"/>
            <a:ext cx="4417695" cy="337185"/>
          </a:xfrm>
          <a:prstGeom prst="rect">
            <a:avLst/>
          </a:prstGeom>
          <a:noFill/>
        </p:spPr>
        <p:txBody>
          <a:bodyPr wrap="square" rtlCol="0">
            <a:spAutoFit/>
          </a:bodyPr>
          <a:p>
            <a:r>
              <a:rPr lang="en-US" altLang="zh-CN" sz="1600" b="1" dirty="0">
                <a:solidFill>
                  <a:srgbClr val="0070C0"/>
                </a:solidFill>
              </a:rPr>
              <a:t>Case 1</a:t>
            </a:r>
            <a:r>
              <a:rPr lang="zh-CN" altLang="en-US" sz="1600" b="1" dirty="0">
                <a:solidFill>
                  <a:srgbClr val="0070C0"/>
                </a:solidFill>
              </a:rPr>
              <a:t>：A taxi management platform in Suzhou</a:t>
            </a:r>
            <a:endParaRPr lang="zh-CN" altLang="en-US" sz="1600" b="1" dirty="0">
              <a:solidFill>
                <a:srgbClr val="0070C0"/>
              </a:solidFill>
            </a:endParaRPr>
          </a:p>
        </p:txBody>
      </p:sp>
      <p:sp>
        <p:nvSpPr>
          <p:cNvPr id="6" name="文本框 5"/>
          <p:cNvSpPr txBox="1"/>
          <p:nvPr/>
        </p:nvSpPr>
        <p:spPr>
          <a:xfrm>
            <a:off x="4874895" y="1024255"/>
            <a:ext cx="6760845" cy="337185"/>
          </a:xfrm>
          <a:prstGeom prst="rect">
            <a:avLst/>
          </a:prstGeom>
          <a:noFill/>
        </p:spPr>
        <p:txBody>
          <a:bodyPr wrap="square" rtlCol="0">
            <a:spAutoFit/>
          </a:bodyPr>
          <a:p>
            <a:r>
              <a:rPr sz="1600" dirty="0"/>
              <a:t>Adopt </a:t>
            </a:r>
            <a:r>
              <a:rPr lang="en-US" sz="1600" dirty="0"/>
              <a:t>BS </a:t>
            </a:r>
            <a:r>
              <a:rPr sz="1600" dirty="0"/>
              <a:t>client management, friendly user interface and convenient operation</a:t>
            </a:r>
            <a:endParaRPr sz="1600" dirty="0"/>
          </a:p>
        </p:txBody>
      </p:sp>
      <p:sp>
        <p:nvSpPr>
          <p:cNvPr id="30" name="Subtitle 2"/>
          <p:cNvSpPr txBox="1"/>
          <p:nvPr/>
        </p:nvSpPr>
        <p:spPr>
          <a:xfrm>
            <a:off x="3046679" y="267810"/>
            <a:ext cx="5335956"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en-US" altLang="zh-CN"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C</a:t>
            </a:r>
            <a:r>
              <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ase</a:t>
            </a:r>
            <a:endPar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pic>
        <p:nvPicPr>
          <p:cNvPr id="2" name="图片 1"/>
          <p:cNvPicPr>
            <a:picLocks noChangeAspect="1"/>
          </p:cNvPicPr>
          <p:nvPr>
            <p:custDataLst>
              <p:tags r:id="rId1"/>
            </p:custDataLst>
          </p:nvPr>
        </p:nvPicPr>
        <p:blipFill>
          <a:blip r:embed="rId2"/>
          <a:stretch>
            <a:fillRect/>
          </a:stretch>
        </p:blipFill>
        <p:spPr>
          <a:xfrm>
            <a:off x="545465" y="1361440"/>
            <a:ext cx="10861040" cy="523176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文本框 7"/>
          <p:cNvSpPr txBox="1"/>
          <p:nvPr/>
        </p:nvSpPr>
        <p:spPr>
          <a:xfrm>
            <a:off x="369570" y="117475"/>
            <a:ext cx="3677920" cy="645160"/>
          </a:xfrm>
          <a:prstGeom prst="rect">
            <a:avLst/>
          </a:prstGeom>
          <a:noFill/>
        </p:spPr>
        <p:txBody>
          <a:bodyPr wrap="square" rtlCol="0">
            <a:spAutoFit/>
          </a:bodyPr>
          <a:p>
            <a:r>
              <a:rPr lang="en-US" altLang="zh-CN" b="1" dirty="0">
                <a:solidFill>
                  <a:srgbClr val="0070C0"/>
                </a:solidFill>
              </a:rPr>
              <a:t>case 2</a:t>
            </a:r>
            <a:r>
              <a:rPr lang="zh-CN" altLang="en-US" b="1" dirty="0">
                <a:solidFill>
                  <a:srgbClr val="0070C0"/>
                </a:solidFill>
              </a:rPr>
              <a:t>：A sanitation vehicle management platform in Shanghai</a:t>
            </a:r>
            <a:endParaRPr lang="zh-CN" altLang="en-US" b="1" dirty="0">
              <a:solidFill>
                <a:srgbClr val="0070C0"/>
              </a:solidFill>
            </a:endParaRPr>
          </a:p>
        </p:txBody>
      </p:sp>
      <p:sp>
        <p:nvSpPr>
          <p:cNvPr id="9" name="文本框 8"/>
          <p:cNvSpPr txBox="1"/>
          <p:nvPr/>
        </p:nvSpPr>
        <p:spPr>
          <a:xfrm>
            <a:off x="3849370" y="117475"/>
            <a:ext cx="7124065" cy="645160"/>
          </a:xfrm>
          <a:prstGeom prst="rect">
            <a:avLst/>
          </a:prstGeom>
          <a:noFill/>
        </p:spPr>
        <p:txBody>
          <a:bodyPr wrap="square" rtlCol="0">
            <a:spAutoFit/>
          </a:bodyPr>
          <a:p>
            <a:r>
              <a:rPr lang="zh-CN"/>
              <a:t>Adopt high-precision load sensor to monitor the whole process of garbage collection and transportation</a:t>
            </a:r>
            <a:endParaRPr lang="zh-CN"/>
          </a:p>
        </p:txBody>
      </p:sp>
      <p:pic>
        <p:nvPicPr>
          <p:cNvPr id="2" name="图片 1"/>
          <p:cNvPicPr>
            <a:picLocks noChangeAspect="1"/>
          </p:cNvPicPr>
          <p:nvPr>
            <p:custDataLst>
              <p:tags r:id="rId1"/>
            </p:custDataLst>
          </p:nvPr>
        </p:nvPicPr>
        <p:blipFill>
          <a:blip r:embed="rId2"/>
          <a:stretch>
            <a:fillRect/>
          </a:stretch>
        </p:blipFill>
        <p:spPr>
          <a:xfrm>
            <a:off x="571500" y="762635"/>
            <a:ext cx="10951210" cy="588200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35" y="0"/>
            <a:ext cx="12190730" cy="4004945"/>
          </a:xfrm>
          <a:prstGeom prst="rect">
            <a:avLst/>
          </a:prstGeom>
          <a:blipFill dpi="0" rotWithShape="1">
            <a:blip r:embed="rId1">
              <a:extLst>
                <a:ext uri="{28A0092B-C50C-407E-A947-70E740481C1C}">
                  <a14:useLocalDpi xmlns:a14="http://schemas.microsoft.com/office/drawing/2010/main" val="0"/>
                </a:ext>
              </a:extLst>
            </a:blip>
            <a:srcRect/>
            <a:stretch>
              <a:fillRect l="-5" t="-38438" r="-204" b="-3416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58" y="4005064"/>
            <a:ext cx="12191265" cy="0"/>
          </a:xfrm>
          <a:prstGeom prst="line">
            <a:avLst/>
          </a:prstGeom>
          <a:ln w="88900">
            <a:gradFill>
              <a:gsLst>
                <a:gs pos="0">
                  <a:srgbClr val="00A3E4"/>
                </a:gs>
                <a:gs pos="100000">
                  <a:srgbClr val="214BAE"/>
                </a:gs>
              </a:gsLst>
              <a:lin ang="5400000" scaled="1"/>
            </a:gradFill>
          </a:ln>
          <a:effectLst>
            <a:outerShdw blurRad="190500" dist="63500" dir="2700000" algn="tl" rotWithShape="0">
              <a:prstClr val="black">
                <a:alpha val="25000"/>
              </a:prstClr>
            </a:outerShdw>
          </a:effectLst>
        </p:spPr>
        <p:style>
          <a:lnRef idx="1">
            <a:schemeClr val="accent1"/>
          </a:lnRef>
          <a:fillRef idx="0">
            <a:schemeClr val="accent1"/>
          </a:fillRef>
          <a:effectRef idx="0">
            <a:schemeClr val="accent1"/>
          </a:effectRef>
          <a:fontRef idx="minor">
            <a:schemeClr val="tx1"/>
          </a:fontRef>
        </p:style>
      </p:cxnSp>
      <p:sp>
        <p:nvSpPr>
          <p:cNvPr id="10" name="TextBox 26"/>
          <p:cNvSpPr txBox="1"/>
          <p:nvPr/>
        </p:nvSpPr>
        <p:spPr>
          <a:xfrm>
            <a:off x="6440805" y="4835525"/>
            <a:ext cx="5564505" cy="20300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rPr>
              <a:t>address</a:t>
            </a:r>
            <a:r>
              <a:rPr lang="zh-CN" altLang="en-US"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rPr>
              <a:t>：</a:t>
            </a:r>
            <a:r>
              <a:rPr sz="1400" dirty="0">
                <a:solidFill>
                  <a:schemeClr val="tx1">
                    <a:lumMod val="75000"/>
                    <a:lumOff val="25000"/>
                  </a:schemeClr>
                </a:solidFill>
                <a:latin typeface="微软雅黑" panose="020B0503020204020204" pitchFamily="34" charset="-122"/>
                <a:ea typeface="微软雅黑" panose="020B0503020204020204" pitchFamily="34" charset="-122"/>
              </a:rPr>
              <a:t>Room 106-2, Tower H, Bao'an Zhigu, No. 4, Yintian Road, Bao'an District, Shenzhen</a:t>
            </a:r>
            <a:endParaRPr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rPr>
              <a:t>phone</a:t>
            </a:r>
            <a:r>
              <a:rPr lang="zh-CN" altLang="en-US"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rPr>
              <a:t>：</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13510671870</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sym typeface="+mn-ea"/>
              </a:rPr>
              <a:t>contact</a:t>
            </a:r>
            <a:r>
              <a:rPr lang="zh-CN" altLang="en-US"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sym typeface="+mn-ea"/>
              </a:rPr>
              <a:t>：</a:t>
            </a:r>
            <a:r>
              <a:rPr lang="en-US" altLang="zh-CN" sz="1400" dirty="0">
                <a:solidFill>
                  <a:schemeClr val="tx1"/>
                </a:solidFill>
                <a:latin typeface="微软雅黑" panose="020B0503020204020204" pitchFamily="34" charset="-122"/>
                <a:ea typeface="微软雅黑" panose="020B0503020204020204" pitchFamily="34" charset="-122"/>
                <a:sym typeface="+mn-ea"/>
              </a:rPr>
              <a:t>Deng</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rPr>
              <a:t>mail</a:t>
            </a:r>
            <a:r>
              <a:rPr lang="zh-CN" altLang="en-US"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rPr>
              <a:t>：</a:t>
            </a:r>
            <a:r>
              <a:rPr lang="en-US" sz="1400" dirty="0">
                <a:solidFill>
                  <a:schemeClr val="tx1">
                    <a:lumMod val="75000"/>
                    <a:lumOff val="25000"/>
                  </a:schemeClr>
                </a:solidFill>
                <a:latin typeface="微软雅黑" panose="020B0503020204020204" pitchFamily="34" charset="-122"/>
                <a:ea typeface="微软雅黑" panose="020B0503020204020204" pitchFamily="34" charset="-122"/>
              </a:rPr>
              <a:t>support@car-eye.cn</a:t>
            </a:r>
            <a:endParaRPr 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sym typeface="+mn-ea"/>
              </a:rPr>
              <a:t>website</a:t>
            </a:r>
            <a:r>
              <a:rPr lang="zh-CN" altLang="en-US" sz="1400" b="1" dirty="0">
                <a:gradFill>
                  <a:gsLst>
                    <a:gs pos="0">
                      <a:srgbClr val="00A3E4"/>
                    </a:gs>
                    <a:gs pos="100000">
                      <a:srgbClr val="214BAE"/>
                    </a:gs>
                  </a:gsLst>
                  <a:lin ang="5400000" scaled="1"/>
                </a:gradFill>
                <a:latin typeface="微软雅黑" panose="020B0503020204020204" pitchFamily="34" charset="-122"/>
                <a:ea typeface="微软雅黑" panose="020B0503020204020204" pitchFamily="34" charset="-122"/>
                <a:sym typeface="+mn-ea"/>
              </a:rPr>
              <a:t>：</a:t>
            </a:r>
            <a:r>
              <a:rPr lang="en-US" sz="1400" dirty="0">
                <a:solidFill>
                  <a:schemeClr val="tx1">
                    <a:lumMod val="75000"/>
                    <a:lumOff val="25000"/>
                  </a:schemeClr>
                </a:solidFill>
                <a:latin typeface="微软雅黑" panose="020B0503020204020204" pitchFamily="34" charset="-122"/>
                <a:ea typeface="微软雅黑" panose="020B0503020204020204" pitchFamily="34" charset="-122"/>
                <a:sym typeface="+mn-ea"/>
              </a:rPr>
              <a:t>www.car-eye.cn</a:t>
            </a:r>
            <a:endParaRPr lang="en-US" altLang="zh-CN" sz="1400" b="1" dirty="0">
              <a:gradFill>
                <a:gsLst>
                  <a:gs pos="0">
                    <a:srgbClr val="00A3E4"/>
                  </a:gs>
                  <a:gs pos="100000">
                    <a:srgbClr val="214BAE"/>
                  </a:gs>
                </a:gsLst>
                <a:lin ang="5400000" scaled="1"/>
              </a:gradFill>
              <a:effectLst>
                <a:reflection blurRad="6350" stA="53000" endA="300" endPos="35500" dir="5400000" sy="-90000" algn="bl" rotWithShape="0"/>
              </a:effectLst>
              <a:latin typeface="微软雅黑" panose="020B0503020204020204" pitchFamily="34" charset="-122"/>
              <a:ea typeface="微软雅黑" panose="020B0503020204020204" pitchFamily="34" charset="-122"/>
              <a:sym typeface="+mn-ea"/>
            </a:endParaRPr>
          </a:p>
        </p:txBody>
      </p:sp>
      <p:grpSp>
        <p:nvGrpSpPr>
          <p:cNvPr id="30" name="组合 29"/>
          <p:cNvGrpSpPr/>
          <p:nvPr/>
        </p:nvGrpSpPr>
        <p:grpSpPr>
          <a:xfrm>
            <a:off x="1514158" y="4725157"/>
            <a:ext cx="3528392" cy="1125706"/>
            <a:chOff x="1486694" y="4823574"/>
            <a:chExt cx="3528392" cy="1125706"/>
          </a:xfrm>
        </p:grpSpPr>
        <p:sp>
          <p:nvSpPr>
            <p:cNvPr id="9" name="TextBox 26"/>
            <p:cNvSpPr txBox="1"/>
            <p:nvPr/>
          </p:nvSpPr>
          <p:spPr>
            <a:xfrm>
              <a:off x="1846734" y="5046275"/>
              <a:ext cx="2808312" cy="5835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b="1" spc="300" dirty="0">
                  <a:gradFill>
                    <a:gsLst>
                      <a:gs pos="0">
                        <a:srgbClr val="00A3E4"/>
                      </a:gs>
                      <a:gs pos="100000">
                        <a:srgbClr val="214BAE"/>
                      </a:gs>
                    </a:gsLst>
                    <a:lin ang="5400000" scaled="1"/>
                  </a:gradFill>
                  <a:latin typeface="方正兰亭黑_GBK" panose="02000000000000000000" pitchFamily="2" charset="-122"/>
                  <a:ea typeface="方正兰亭黑_GBK" panose="02000000000000000000" pitchFamily="2" charset="-122"/>
                </a:rPr>
                <a:t>Contact us</a:t>
              </a:r>
              <a:endParaRPr lang="en-US" altLang="zh-CN" sz="3200" b="1" spc="300" dirty="0">
                <a:gradFill>
                  <a:gsLst>
                    <a:gs pos="0">
                      <a:srgbClr val="00A3E4"/>
                    </a:gs>
                    <a:gs pos="100000">
                      <a:srgbClr val="214BAE"/>
                    </a:gs>
                  </a:gsLst>
                  <a:lin ang="5400000" scaled="1"/>
                </a:gradFill>
                <a:latin typeface="方正兰亭黑_GBK" panose="02000000000000000000" pitchFamily="2" charset="-122"/>
                <a:ea typeface="方正兰亭黑_GBK" panose="02000000000000000000" pitchFamily="2" charset="-122"/>
              </a:endParaRPr>
            </a:p>
          </p:txBody>
        </p:sp>
        <p:cxnSp>
          <p:nvCxnSpPr>
            <p:cNvPr id="17" name="直接连接符 16"/>
            <p:cNvCxnSpPr/>
            <p:nvPr/>
          </p:nvCxnSpPr>
          <p:spPr>
            <a:xfrm>
              <a:off x="1486694" y="5949280"/>
              <a:ext cx="3528392"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1486694" y="4949339"/>
              <a:ext cx="0" cy="99994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015086" y="4949339"/>
              <a:ext cx="0" cy="99994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486694" y="4944259"/>
              <a:ext cx="427990" cy="50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727054" y="4949339"/>
              <a:ext cx="288032"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6" name="TextBox 26"/>
            <p:cNvSpPr txBox="1"/>
            <p:nvPr/>
          </p:nvSpPr>
          <p:spPr>
            <a:xfrm>
              <a:off x="1914684" y="4823574"/>
              <a:ext cx="3013075" cy="2527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Build harmony and achieve win-win results</a:t>
              </a:r>
              <a:endPar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2" name="图片 1" descr="logo白色背景蓝色"/>
          <p:cNvPicPr>
            <a:picLocks noChangeAspect="1"/>
          </p:cNvPicPr>
          <p:nvPr/>
        </p:nvPicPr>
        <p:blipFill>
          <a:blip r:embed="rId2"/>
          <a:stretch>
            <a:fillRect/>
          </a:stretch>
        </p:blipFill>
        <p:spPr>
          <a:xfrm>
            <a:off x="10353040" y="149860"/>
            <a:ext cx="914400" cy="914400"/>
          </a:xfrm>
          <a:prstGeom prst="rect">
            <a:avLst/>
          </a:prstGeom>
        </p:spPr>
      </p:pic>
    </p:spTree>
  </p:cSld>
  <p:clrMapOvr>
    <a:masterClrMapping/>
  </p:clrMapOvr>
  <p:transition spd="slow" advClick="0" advTm="2000">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0" name="组合 9"/>
          <p:cNvGrpSpPr/>
          <p:nvPr/>
        </p:nvGrpSpPr>
        <p:grpSpPr>
          <a:xfrm>
            <a:off x="1058340" y="4016573"/>
            <a:ext cx="4010501" cy="2380615"/>
            <a:chOff x="868522" y="1694338"/>
            <a:chExt cx="4010501" cy="2380615"/>
          </a:xfrm>
        </p:grpSpPr>
        <p:sp>
          <p:nvSpPr>
            <p:cNvPr id="11" name="文本框 10"/>
            <p:cNvSpPr txBox="1"/>
            <p:nvPr/>
          </p:nvSpPr>
          <p:spPr>
            <a:xfrm>
              <a:off x="868998" y="1694338"/>
              <a:ext cx="2934382" cy="368300"/>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Open platform</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874713" y="2218213"/>
              <a:ext cx="4004310" cy="1856740"/>
            </a:xfrm>
            <a:prstGeom prst="rect">
              <a:avLst/>
            </a:prstGeom>
            <a:noFill/>
          </p:spPr>
          <p:txBody>
            <a:bodyPr wrap="square" rtlCol="0">
              <a:noAutofit/>
            </a:bodyPr>
            <a:lstStyle/>
            <a:p>
              <a:pPr>
                <a:lnSpc>
                  <a:spcPct val="125000"/>
                </a:lnSpc>
              </a:pPr>
              <a:r>
                <a:rPr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CarEye vehicle management platform provides rich API interfaces to meet customers' secondary development needs, and various components can be easily and quickly applied to third-party platforms in different fields</a:t>
              </a:r>
              <a:endParaRPr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p:txBody>
        </p:sp>
        <p:cxnSp>
          <p:nvCxnSpPr>
            <p:cNvPr id="13" name="直接连接符 12"/>
            <p:cNvCxnSpPr/>
            <p:nvPr/>
          </p:nvCxnSpPr>
          <p:spPr>
            <a:xfrm>
              <a:off x="957943" y="2160370"/>
              <a:ext cx="326571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6" name="圆角矩形 15"/>
            <p:cNvSpPr/>
            <p:nvPr/>
          </p:nvSpPr>
          <p:spPr>
            <a:xfrm>
              <a:off x="868522" y="3592353"/>
              <a:ext cx="2539365" cy="360045"/>
            </a:xfrm>
            <a:prstGeom prst="roundRect">
              <a:avLst>
                <a:gd name="adj" fmla="val 50000"/>
              </a:avLst>
            </a:prstGeom>
            <a:gradFill>
              <a:gsLst>
                <a:gs pos="0">
                  <a:srgbClr val="00A3E4"/>
                </a:gs>
                <a:gs pos="100000">
                  <a:srgbClr val="214BAE"/>
                </a:gs>
              </a:gsLst>
              <a:lin ang="2700000" scaled="0"/>
            </a:grad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ea typeface="微软雅黑" panose="020B0503020204020204" pitchFamily="34" charset="-122"/>
                </a:rPr>
                <a:t>Open cooperation</a:t>
              </a:r>
              <a:endParaRPr lang="zh-CN" altLang="en-US" dirty="0">
                <a:ea typeface="微软雅黑" panose="020B0503020204020204" pitchFamily="34" charset="-122"/>
              </a:endParaRPr>
            </a:p>
          </p:txBody>
        </p:sp>
      </p:grpSp>
      <p:sp>
        <p:nvSpPr>
          <p:cNvPr id="18" name="文本框 17"/>
          <p:cNvSpPr txBox="1"/>
          <p:nvPr/>
        </p:nvSpPr>
        <p:spPr>
          <a:xfrm>
            <a:off x="7268087" y="1842449"/>
            <a:ext cx="4049587" cy="1706880"/>
          </a:xfrm>
          <a:prstGeom prst="rect">
            <a:avLst/>
          </a:prstGeom>
          <a:noFill/>
        </p:spPr>
        <p:txBody>
          <a:bodyPr wrap="square" rtlCol="0">
            <a:spAutoFit/>
          </a:bodyPr>
          <a:lstStyle/>
          <a:p>
            <a:pPr marL="171450" indent="-171450">
              <a:lnSpc>
                <a:spcPct val="125000"/>
              </a:lnSpc>
              <a:buFont typeface="Wingdings" panose="05000000000000000000" pitchFamily="2" charset="2"/>
              <a:buChar char="ü"/>
            </a:pPr>
            <a:r>
              <a:rPr lang="zh-CN" altLang="en-US"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Provide a complete set of solutions, access vehicles and video equipment for management</a:t>
            </a:r>
            <a:endParaRPr lang="zh-CN" altLang="en-US"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a:p>
            <a:pPr marL="171450" indent="-171450">
              <a:lnSpc>
                <a:spcPct val="125000"/>
              </a:lnSpc>
              <a:buFont typeface="Wingdings" panose="05000000000000000000" pitchFamily="2" charset="2"/>
              <a:buChar char="ü"/>
            </a:pPr>
            <a:r>
              <a:rPr lang="zh-CN" altLang="en-US"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Provide video service deployment and provide video services for third-party platforms</a:t>
            </a:r>
            <a:endParaRPr lang="zh-CN" altLang="en-US"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a:p>
            <a:pPr marL="171450" indent="-171450">
              <a:lnSpc>
                <a:spcPct val="125000"/>
              </a:lnSpc>
              <a:buFont typeface="Wingdings" panose="05000000000000000000" pitchFamily="2" charset="2"/>
              <a:buChar char="ü"/>
            </a:pPr>
            <a:r>
              <a:rPr lang="zh-CN" altLang="en-US"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Conduct customized development for customers to meet their personalized needs</a:t>
            </a:r>
            <a:endParaRPr lang="zh-CN" altLang="en-US"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a:p>
            <a:pPr marL="171450" indent="-171450">
              <a:lnSpc>
                <a:spcPct val="125000"/>
              </a:lnSpc>
              <a:buFont typeface="Wingdings" panose="05000000000000000000" pitchFamily="2" charset="2"/>
              <a:buChar char="ü"/>
            </a:pPr>
            <a:r>
              <a:rPr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Provide PAAS service and safely manage vehicles</a:t>
            </a:r>
            <a:endParaRPr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p:txBody>
      </p:sp>
      <p:pic>
        <p:nvPicPr>
          <p:cNvPr id="24" name="图片占位符 23"/>
          <p:cNvPicPr>
            <a:picLocks noGrp="1"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85727" y="1725944"/>
            <a:ext cx="2880518" cy="1920345"/>
          </a:xfrm>
          <a:custGeom>
            <a:avLst/>
            <a:gdLst>
              <a:gd name="connsiteX0" fmla="*/ 0 w 2880518"/>
              <a:gd name="connsiteY0" fmla="*/ 0 h 2768600"/>
              <a:gd name="connsiteX1" fmla="*/ 2880518 w 2880518"/>
              <a:gd name="connsiteY1" fmla="*/ 0 h 2768600"/>
              <a:gd name="connsiteX2" fmla="*/ 2880518 w 2880518"/>
              <a:gd name="connsiteY2" fmla="*/ 2768600 h 2768600"/>
              <a:gd name="connsiteX3" fmla="*/ 0 w 2880518"/>
              <a:gd name="connsiteY3" fmla="*/ 2768600 h 2768600"/>
            </a:gdLst>
            <a:ahLst/>
            <a:cxnLst>
              <a:cxn ang="0">
                <a:pos x="connsiteX0" y="connsiteY0"/>
              </a:cxn>
              <a:cxn ang="0">
                <a:pos x="connsiteX1" y="connsiteY1"/>
              </a:cxn>
              <a:cxn ang="0">
                <a:pos x="connsiteX2" y="connsiteY2"/>
              </a:cxn>
              <a:cxn ang="0">
                <a:pos x="connsiteX3" y="connsiteY3"/>
              </a:cxn>
            </a:cxnLst>
            <a:rect l="l" t="t" r="r" b="b"/>
            <a:pathLst>
              <a:path w="2880518" h="2768600">
                <a:moveTo>
                  <a:pt x="0" y="0"/>
                </a:moveTo>
                <a:lnTo>
                  <a:pt x="2880518" y="0"/>
                </a:lnTo>
                <a:lnTo>
                  <a:pt x="2880518" y="2768600"/>
                </a:lnTo>
                <a:lnTo>
                  <a:pt x="0" y="2768600"/>
                </a:lnTo>
                <a:close/>
              </a:path>
            </a:pathLst>
          </a:custGeom>
          <a:ln w="25400">
            <a:noFill/>
          </a:ln>
          <a:effectLst>
            <a:outerShdw blurRad="254000" dist="63500" dir="2700000" algn="tl" rotWithShape="0">
              <a:prstClr val="black">
                <a:alpha val="30000"/>
              </a:prstClr>
            </a:outerShdw>
          </a:effectLst>
        </p:spPr>
      </p:pic>
      <p:pic>
        <p:nvPicPr>
          <p:cNvPr id="25" name="图片占位符 24"/>
          <p:cNvPicPr>
            <a:picLocks noGrp="1"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09927" y="1725945"/>
            <a:ext cx="2880518" cy="1920344"/>
          </a:xfrm>
          <a:custGeom>
            <a:avLst/>
            <a:gdLst>
              <a:gd name="connsiteX0" fmla="*/ 0 w 2880518"/>
              <a:gd name="connsiteY0" fmla="*/ 0 h 2768600"/>
              <a:gd name="connsiteX1" fmla="*/ 2880518 w 2880518"/>
              <a:gd name="connsiteY1" fmla="*/ 0 h 2768600"/>
              <a:gd name="connsiteX2" fmla="*/ 2880518 w 2880518"/>
              <a:gd name="connsiteY2" fmla="*/ 2768600 h 2768600"/>
              <a:gd name="connsiteX3" fmla="*/ 0 w 2880518"/>
              <a:gd name="connsiteY3" fmla="*/ 2768600 h 2768600"/>
            </a:gdLst>
            <a:ahLst/>
            <a:cxnLst>
              <a:cxn ang="0">
                <a:pos x="connsiteX0" y="connsiteY0"/>
              </a:cxn>
              <a:cxn ang="0">
                <a:pos x="connsiteX1" y="connsiteY1"/>
              </a:cxn>
              <a:cxn ang="0">
                <a:pos x="connsiteX2" y="connsiteY2"/>
              </a:cxn>
              <a:cxn ang="0">
                <a:pos x="connsiteX3" y="connsiteY3"/>
              </a:cxn>
            </a:cxnLst>
            <a:rect l="l" t="t" r="r" b="b"/>
            <a:pathLst>
              <a:path w="2880518" h="2768600">
                <a:moveTo>
                  <a:pt x="0" y="0"/>
                </a:moveTo>
                <a:lnTo>
                  <a:pt x="2880518" y="0"/>
                </a:lnTo>
                <a:lnTo>
                  <a:pt x="2880518" y="2768600"/>
                </a:lnTo>
                <a:lnTo>
                  <a:pt x="0" y="2768600"/>
                </a:lnTo>
                <a:close/>
              </a:path>
            </a:pathLst>
          </a:custGeom>
          <a:ln w="25400">
            <a:noFill/>
          </a:ln>
          <a:effectLst>
            <a:outerShdw blurRad="254000" dist="63500" dir="2700000" algn="tl" rotWithShape="0">
              <a:prstClr val="black">
                <a:alpha val="30000"/>
              </a:prstClr>
            </a:outerShdw>
          </a:effectLst>
        </p:spPr>
      </p:pic>
      <p:pic>
        <p:nvPicPr>
          <p:cNvPr id="26" name="图片占位符 25"/>
          <p:cNvPicPr>
            <a:picLocks noGrp="1"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2570" y="4016303"/>
            <a:ext cx="2880518" cy="1804923"/>
          </a:xfrm>
          <a:custGeom>
            <a:avLst/>
            <a:gdLst>
              <a:gd name="connsiteX0" fmla="*/ 0 w 2880518"/>
              <a:gd name="connsiteY0" fmla="*/ 0 h 2768600"/>
              <a:gd name="connsiteX1" fmla="*/ 2880518 w 2880518"/>
              <a:gd name="connsiteY1" fmla="*/ 0 h 2768600"/>
              <a:gd name="connsiteX2" fmla="*/ 2880518 w 2880518"/>
              <a:gd name="connsiteY2" fmla="*/ 2768600 h 2768600"/>
              <a:gd name="connsiteX3" fmla="*/ 0 w 2880518"/>
              <a:gd name="connsiteY3" fmla="*/ 2768600 h 2768600"/>
            </a:gdLst>
            <a:ahLst/>
            <a:cxnLst>
              <a:cxn ang="0">
                <a:pos x="connsiteX0" y="connsiteY0"/>
              </a:cxn>
              <a:cxn ang="0">
                <a:pos x="connsiteX1" y="connsiteY1"/>
              </a:cxn>
              <a:cxn ang="0">
                <a:pos x="connsiteX2" y="connsiteY2"/>
              </a:cxn>
              <a:cxn ang="0">
                <a:pos x="connsiteX3" y="connsiteY3"/>
              </a:cxn>
            </a:cxnLst>
            <a:rect l="l" t="t" r="r" b="b"/>
            <a:pathLst>
              <a:path w="2880518" h="2768600">
                <a:moveTo>
                  <a:pt x="0" y="0"/>
                </a:moveTo>
                <a:lnTo>
                  <a:pt x="2880518" y="0"/>
                </a:lnTo>
                <a:lnTo>
                  <a:pt x="2880518" y="2768600"/>
                </a:lnTo>
                <a:lnTo>
                  <a:pt x="0" y="2768600"/>
                </a:lnTo>
                <a:close/>
              </a:path>
            </a:pathLst>
          </a:custGeom>
          <a:ln w="25400">
            <a:noFill/>
          </a:ln>
          <a:effectLst>
            <a:outerShdw blurRad="254000" dist="63500" dir="2700000" algn="tl" rotWithShape="0">
              <a:prstClr val="black">
                <a:alpha val="30000"/>
              </a:prstClr>
            </a:outerShdw>
          </a:effectLst>
        </p:spPr>
      </p:pic>
      <p:pic>
        <p:nvPicPr>
          <p:cNvPr id="27" name="图片占位符 26"/>
          <p:cNvPicPr>
            <a:picLocks noGrp="1"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36770" y="4016303"/>
            <a:ext cx="2880518" cy="1804924"/>
          </a:xfrm>
          <a:custGeom>
            <a:avLst/>
            <a:gdLst>
              <a:gd name="connsiteX0" fmla="*/ 0 w 2880518"/>
              <a:gd name="connsiteY0" fmla="*/ 0 h 2768600"/>
              <a:gd name="connsiteX1" fmla="*/ 2880518 w 2880518"/>
              <a:gd name="connsiteY1" fmla="*/ 0 h 2768600"/>
              <a:gd name="connsiteX2" fmla="*/ 2880518 w 2880518"/>
              <a:gd name="connsiteY2" fmla="*/ 2768600 h 2768600"/>
              <a:gd name="connsiteX3" fmla="*/ 0 w 2880518"/>
              <a:gd name="connsiteY3" fmla="*/ 2768600 h 2768600"/>
            </a:gdLst>
            <a:ahLst/>
            <a:cxnLst>
              <a:cxn ang="0">
                <a:pos x="connsiteX0" y="connsiteY0"/>
              </a:cxn>
              <a:cxn ang="0">
                <a:pos x="connsiteX1" y="connsiteY1"/>
              </a:cxn>
              <a:cxn ang="0">
                <a:pos x="connsiteX2" y="connsiteY2"/>
              </a:cxn>
              <a:cxn ang="0">
                <a:pos x="connsiteX3" y="connsiteY3"/>
              </a:cxn>
            </a:cxnLst>
            <a:rect l="l" t="t" r="r" b="b"/>
            <a:pathLst>
              <a:path w="2880518" h="2768600">
                <a:moveTo>
                  <a:pt x="0" y="0"/>
                </a:moveTo>
                <a:lnTo>
                  <a:pt x="2880518" y="0"/>
                </a:lnTo>
                <a:lnTo>
                  <a:pt x="2880518" y="2768600"/>
                </a:lnTo>
                <a:lnTo>
                  <a:pt x="0" y="2768600"/>
                </a:lnTo>
                <a:close/>
              </a:path>
            </a:pathLst>
          </a:custGeom>
          <a:ln w="25400">
            <a:noFill/>
          </a:ln>
          <a:effectLst>
            <a:outerShdw blurRad="254000" dist="63500" dir="2700000" algn="tl" rotWithShape="0">
              <a:prstClr val="black">
                <a:alpha val="30000"/>
              </a:prstClr>
            </a:outerShdw>
          </a:effectLst>
        </p:spPr>
      </p:pic>
      <p:sp>
        <p:nvSpPr>
          <p:cNvPr id="23" name="Subtitle 2"/>
          <p:cNvSpPr txBox="1"/>
          <p:nvPr/>
        </p:nvSpPr>
        <p:spPr>
          <a:xfrm>
            <a:off x="3350895" y="267970"/>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Service Items</a:t>
            </a:r>
            <a:endPar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7" name="Group 38"/>
          <p:cNvGrpSpPr/>
          <p:nvPr/>
        </p:nvGrpSpPr>
        <p:grpSpPr>
          <a:xfrm>
            <a:off x="697377" y="1918547"/>
            <a:ext cx="2760345" cy="970279"/>
            <a:chOff x="1351615" y="1359535"/>
            <a:chExt cx="2163349" cy="760430"/>
          </a:xfrm>
        </p:grpSpPr>
        <p:sp>
          <p:nvSpPr>
            <p:cNvPr id="8" name="TextBox 7"/>
            <p:cNvSpPr txBox="1"/>
            <p:nvPr/>
          </p:nvSpPr>
          <p:spPr>
            <a:xfrm>
              <a:off x="1987434" y="1359535"/>
              <a:ext cx="1519371" cy="281678"/>
            </a:xfrm>
            <a:prstGeom prst="rect">
              <a:avLst/>
            </a:prstGeom>
            <a:noFill/>
          </p:spPr>
          <p:txBody>
            <a:bodyPr wrap="none" lIns="0" tIns="0" rIns="0" bIns="0" rtlCol="0" anchor="ctr">
              <a:spAutoFit/>
            </a:bodyPr>
            <a:lstStyle/>
            <a:p>
              <a:pPr algn="r">
                <a:lnSpc>
                  <a:spcPct val="130000"/>
                </a:lnSpc>
              </a:pPr>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Product features</a:t>
              </a:r>
              <a:r>
                <a:rPr lang="en-US" altLang="zh-CN"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I</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
          <p:nvSpPr>
            <p:cNvPr id="9" name="TextBox 8"/>
            <p:cNvSpPr txBox="1"/>
            <p:nvPr/>
          </p:nvSpPr>
          <p:spPr>
            <a:xfrm>
              <a:off x="1351615" y="1649673"/>
              <a:ext cx="2163349" cy="470292"/>
            </a:xfrm>
            <a:prstGeom prst="rect">
              <a:avLst/>
            </a:prstGeom>
            <a:noFill/>
          </p:spPr>
          <p:txBody>
            <a:bodyPr wrap="square" lIns="0" tIns="0" rIns="0" bIns="0" rtlCol="0" anchor="t">
              <a:spAutoFit/>
            </a:bodyPr>
            <a:lstStyle/>
            <a:p>
              <a:pPr algn="r">
                <a:lnSpc>
                  <a:spcPct val="130000"/>
                </a:lnSpc>
              </a:pPr>
              <a:r>
                <a:rPr sz="10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Adopt distributed architecture, front and rear end separation, video service and web separation to meet different customer needs</a:t>
              </a:r>
              <a:endParaRPr sz="10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grpSp>
      <p:sp>
        <p:nvSpPr>
          <p:cNvPr id="11" name="Rectangular Callout 28"/>
          <p:cNvSpPr>
            <a:spLocks noChangeAspect="1"/>
          </p:cNvSpPr>
          <p:nvPr/>
        </p:nvSpPr>
        <p:spPr>
          <a:xfrm flipH="1">
            <a:off x="3549648" y="1970871"/>
            <a:ext cx="738829" cy="717676"/>
          </a:xfrm>
          <a:prstGeom prst="wedgeRectCallout">
            <a:avLst/>
          </a:prstGeom>
          <a:gradFill>
            <a:gsLst>
              <a:gs pos="0">
                <a:srgbClr val="00A3E4"/>
              </a:gs>
              <a:gs pos="100000">
                <a:srgbClr val="214BAE"/>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30000"/>
              </a:lnSpc>
            </a:pPr>
            <a:r>
              <a:rPr lang="en-US" sz="2000" dirty="0">
                <a:solidFill>
                  <a:schemeClr val="bg1"/>
                </a:solidFill>
                <a:latin typeface="微软雅黑" panose="020B0503020204020204" pitchFamily="34" charset="-122"/>
                <a:ea typeface="微软雅黑" panose="020B0503020204020204" pitchFamily="34" charset="-122"/>
                <a:cs typeface="+mn-ea"/>
                <a:sym typeface="+mn-lt"/>
              </a:rPr>
              <a:t>01</a:t>
            </a:r>
            <a:endParaRPr lang="en-US" sz="20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2" name="Rectangular Callout 32"/>
          <p:cNvSpPr>
            <a:spLocks noChangeAspect="1"/>
          </p:cNvSpPr>
          <p:nvPr/>
        </p:nvSpPr>
        <p:spPr>
          <a:xfrm flipH="1">
            <a:off x="3595368" y="3213632"/>
            <a:ext cx="738829" cy="717678"/>
          </a:xfrm>
          <a:prstGeom prst="wedgeRectCallout">
            <a:avLst/>
          </a:prstGeom>
          <a:gradFill>
            <a:gsLst>
              <a:gs pos="0">
                <a:srgbClr val="595959"/>
              </a:gs>
              <a:gs pos="100000">
                <a:schemeClr val="tx1">
                  <a:lumMod val="95000"/>
                  <a:lumOff val="5000"/>
                </a:schemeClr>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sz="2000" dirty="0">
                <a:solidFill>
                  <a:schemeClr val="bg1"/>
                </a:solidFill>
                <a:latin typeface="微软雅黑" panose="020B0503020204020204" pitchFamily="34" charset="-122"/>
                <a:ea typeface="微软雅黑" panose="020B0503020204020204" pitchFamily="34" charset="-122"/>
                <a:cs typeface="+mn-ea"/>
                <a:sym typeface="+mn-lt"/>
              </a:rPr>
              <a:t>03</a:t>
            </a:r>
            <a:endParaRPr lang="en-US" sz="2000" dirty="0">
              <a:latin typeface="微软雅黑" panose="020B0503020204020204" pitchFamily="34" charset="-122"/>
              <a:ea typeface="微软雅黑" panose="020B0503020204020204" pitchFamily="34" charset="-122"/>
              <a:cs typeface="+mn-ea"/>
              <a:sym typeface="+mn-lt"/>
            </a:endParaRPr>
          </a:p>
        </p:txBody>
      </p:sp>
      <p:sp>
        <p:nvSpPr>
          <p:cNvPr id="13" name="Rectangular Callout 36"/>
          <p:cNvSpPr>
            <a:spLocks noChangeAspect="1"/>
          </p:cNvSpPr>
          <p:nvPr/>
        </p:nvSpPr>
        <p:spPr>
          <a:xfrm>
            <a:off x="7874784" y="1979427"/>
            <a:ext cx="738829" cy="717678"/>
          </a:xfrm>
          <a:prstGeom prst="wedgeRectCallout">
            <a:avLst/>
          </a:prstGeom>
          <a:gradFill>
            <a:gsLst>
              <a:gs pos="0">
                <a:srgbClr val="595959"/>
              </a:gs>
              <a:gs pos="100000">
                <a:schemeClr val="tx1">
                  <a:lumMod val="95000"/>
                  <a:lumOff val="5000"/>
                </a:schemeClr>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sz="2000" dirty="0">
                <a:solidFill>
                  <a:schemeClr val="bg1"/>
                </a:solidFill>
                <a:latin typeface="微软雅黑" panose="020B0503020204020204" pitchFamily="34" charset="-122"/>
                <a:ea typeface="微软雅黑" panose="020B0503020204020204" pitchFamily="34" charset="-122"/>
                <a:cs typeface="+mn-ea"/>
                <a:sym typeface="+mn-lt"/>
              </a:rPr>
              <a:t>02</a:t>
            </a:r>
            <a:endParaRPr lang="en-US" sz="20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4" name="Rectangular Callout 40"/>
          <p:cNvSpPr>
            <a:spLocks noChangeAspect="1"/>
          </p:cNvSpPr>
          <p:nvPr/>
        </p:nvSpPr>
        <p:spPr>
          <a:xfrm>
            <a:off x="7824619" y="3118120"/>
            <a:ext cx="738829" cy="717678"/>
          </a:xfrm>
          <a:prstGeom prst="wedgeRectCallout">
            <a:avLst/>
          </a:prstGeom>
          <a:gradFill>
            <a:gsLst>
              <a:gs pos="0">
                <a:srgbClr val="00A3E4"/>
              </a:gs>
              <a:gs pos="100000">
                <a:srgbClr val="214BAE"/>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sz="2000" dirty="0">
                <a:latin typeface="微软雅黑" panose="020B0503020204020204" pitchFamily="34" charset="-122"/>
                <a:ea typeface="微软雅黑" panose="020B0503020204020204" pitchFamily="34" charset="-122"/>
                <a:cs typeface="+mn-ea"/>
                <a:sym typeface="+mn-lt"/>
              </a:rPr>
              <a:t>04</a:t>
            </a:r>
            <a:endParaRPr lang="en-US" sz="2000" dirty="0">
              <a:latin typeface="微软雅黑" panose="020B0503020204020204" pitchFamily="34" charset="-122"/>
              <a:ea typeface="微软雅黑" panose="020B0503020204020204" pitchFamily="34" charset="-122"/>
              <a:cs typeface="+mn-ea"/>
              <a:sym typeface="+mn-lt"/>
            </a:endParaRPr>
          </a:p>
        </p:txBody>
      </p:sp>
      <p:sp>
        <p:nvSpPr>
          <p:cNvPr id="15" name="Arc 41"/>
          <p:cNvSpPr/>
          <p:nvPr/>
        </p:nvSpPr>
        <p:spPr>
          <a:xfrm rot="19051047">
            <a:off x="6629824" y="1676587"/>
            <a:ext cx="2087887" cy="2087887"/>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30000"/>
              </a:lnSpc>
            </a:pPr>
            <a:endParaRPr lang="en-US" dirty="0">
              <a:latin typeface="微软雅黑" panose="020B0503020204020204" pitchFamily="34" charset="-122"/>
              <a:ea typeface="微软雅黑" panose="020B0503020204020204" pitchFamily="34" charset="-122"/>
              <a:cs typeface="+mn-ea"/>
              <a:sym typeface="+mn-lt"/>
            </a:endParaRPr>
          </a:p>
        </p:txBody>
      </p:sp>
      <p:sp>
        <p:nvSpPr>
          <p:cNvPr id="16" name="Arc 42"/>
          <p:cNvSpPr/>
          <p:nvPr/>
        </p:nvSpPr>
        <p:spPr>
          <a:xfrm rot="2548953" flipH="1">
            <a:off x="3352207" y="1678492"/>
            <a:ext cx="2087887" cy="2087887"/>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30000"/>
              </a:lnSpc>
            </a:pPr>
            <a:endParaRPr lang="en-US" dirty="0">
              <a:latin typeface="微软雅黑" panose="020B0503020204020204" pitchFamily="34" charset="-122"/>
              <a:ea typeface="微软雅黑" panose="020B0503020204020204" pitchFamily="34" charset="-122"/>
              <a:cs typeface="+mn-ea"/>
              <a:sym typeface="+mn-lt"/>
            </a:endParaRPr>
          </a:p>
        </p:txBody>
      </p:sp>
      <p:grpSp>
        <p:nvGrpSpPr>
          <p:cNvPr id="17" name="Group 286"/>
          <p:cNvGrpSpPr/>
          <p:nvPr/>
        </p:nvGrpSpPr>
        <p:grpSpPr>
          <a:xfrm>
            <a:off x="4519975" y="2200213"/>
            <a:ext cx="3156333" cy="2586413"/>
            <a:chOff x="5633243" y="1798638"/>
            <a:chExt cx="1992313" cy="1632575"/>
          </a:xfrm>
        </p:grpSpPr>
        <p:sp>
          <p:nvSpPr>
            <p:cNvPr id="18" name="Freeform 10"/>
            <p:cNvSpPr/>
            <p:nvPr/>
          </p:nvSpPr>
          <p:spPr bwMode="auto">
            <a:xfrm>
              <a:off x="6276180" y="3115300"/>
              <a:ext cx="706438" cy="315913"/>
            </a:xfrm>
            <a:custGeom>
              <a:avLst/>
              <a:gdLst/>
              <a:ahLst/>
              <a:cxnLst>
                <a:cxn ang="0">
                  <a:pos x="187" y="75"/>
                </a:cxn>
                <a:cxn ang="0">
                  <a:pos x="169" y="56"/>
                </a:cxn>
                <a:cxn ang="0">
                  <a:pos x="160" y="39"/>
                </a:cxn>
                <a:cxn ang="0">
                  <a:pos x="157" y="0"/>
                </a:cxn>
                <a:cxn ang="0">
                  <a:pos x="95" y="0"/>
                </a:cxn>
                <a:cxn ang="0">
                  <a:pos x="92" y="0"/>
                </a:cxn>
                <a:cxn ang="0">
                  <a:pos x="31" y="0"/>
                </a:cxn>
                <a:cxn ang="0">
                  <a:pos x="28" y="39"/>
                </a:cxn>
                <a:cxn ang="0">
                  <a:pos x="19" y="56"/>
                </a:cxn>
                <a:cxn ang="0">
                  <a:pos x="1" y="75"/>
                </a:cxn>
                <a:cxn ang="0">
                  <a:pos x="0" y="80"/>
                </a:cxn>
                <a:cxn ang="0">
                  <a:pos x="9" y="84"/>
                </a:cxn>
                <a:cxn ang="0">
                  <a:pos x="92" y="84"/>
                </a:cxn>
                <a:cxn ang="0">
                  <a:pos x="95" y="84"/>
                </a:cxn>
                <a:cxn ang="0">
                  <a:pos x="179" y="84"/>
                </a:cxn>
                <a:cxn ang="0">
                  <a:pos x="188" y="80"/>
                </a:cxn>
                <a:cxn ang="0">
                  <a:pos x="187" y="75"/>
                </a:cxn>
              </a:cxnLst>
              <a:rect l="0" t="0" r="r" b="b"/>
              <a:pathLst>
                <a:path w="188" h="84">
                  <a:moveTo>
                    <a:pt x="187" y="75"/>
                  </a:moveTo>
                  <a:cubicBezTo>
                    <a:pt x="187" y="75"/>
                    <a:pt x="179" y="66"/>
                    <a:pt x="169" y="56"/>
                  </a:cubicBezTo>
                  <a:cubicBezTo>
                    <a:pt x="159" y="46"/>
                    <a:pt x="160" y="39"/>
                    <a:pt x="160" y="39"/>
                  </a:cubicBezTo>
                  <a:cubicBezTo>
                    <a:pt x="157" y="0"/>
                    <a:pt x="157" y="0"/>
                    <a:pt x="157" y="0"/>
                  </a:cubicBezTo>
                  <a:cubicBezTo>
                    <a:pt x="95" y="0"/>
                    <a:pt x="95" y="0"/>
                    <a:pt x="95" y="0"/>
                  </a:cubicBezTo>
                  <a:cubicBezTo>
                    <a:pt x="92" y="0"/>
                    <a:pt x="92" y="0"/>
                    <a:pt x="92" y="0"/>
                  </a:cubicBezTo>
                  <a:cubicBezTo>
                    <a:pt x="31" y="0"/>
                    <a:pt x="31" y="0"/>
                    <a:pt x="31" y="0"/>
                  </a:cubicBezTo>
                  <a:cubicBezTo>
                    <a:pt x="28" y="39"/>
                    <a:pt x="28" y="39"/>
                    <a:pt x="28" y="39"/>
                  </a:cubicBezTo>
                  <a:cubicBezTo>
                    <a:pt x="28" y="39"/>
                    <a:pt x="29" y="46"/>
                    <a:pt x="19" y="56"/>
                  </a:cubicBezTo>
                  <a:cubicBezTo>
                    <a:pt x="9" y="66"/>
                    <a:pt x="1" y="75"/>
                    <a:pt x="1" y="75"/>
                  </a:cubicBezTo>
                  <a:cubicBezTo>
                    <a:pt x="1" y="75"/>
                    <a:pt x="0" y="77"/>
                    <a:pt x="0" y="80"/>
                  </a:cubicBezTo>
                  <a:cubicBezTo>
                    <a:pt x="0" y="83"/>
                    <a:pt x="2" y="84"/>
                    <a:pt x="9" y="84"/>
                  </a:cubicBezTo>
                  <a:cubicBezTo>
                    <a:pt x="15" y="84"/>
                    <a:pt x="78" y="84"/>
                    <a:pt x="92" y="84"/>
                  </a:cubicBezTo>
                  <a:cubicBezTo>
                    <a:pt x="94" y="84"/>
                    <a:pt x="95" y="84"/>
                    <a:pt x="95" y="84"/>
                  </a:cubicBezTo>
                  <a:cubicBezTo>
                    <a:pt x="110" y="84"/>
                    <a:pt x="173" y="84"/>
                    <a:pt x="179" y="84"/>
                  </a:cubicBezTo>
                  <a:cubicBezTo>
                    <a:pt x="186" y="84"/>
                    <a:pt x="188" y="83"/>
                    <a:pt x="188" y="80"/>
                  </a:cubicBezTo>
                  <a:cubicBezTo>
                    <a:pt x="188" y="77"/>
                    <a:pt x="187" y="75"/>
                    <a:pt x="187" y="75"/>
                  </a:cubicBezTo>
                </a:path>
              </a:pathLst>
            </a:custGeom>
            <a:solidFill>
              <a:schemeClr val="tx1">
                <a:lumMod val="85000"/>
                <a:lumOff val="15000"/>
              </a:schemeClr>
            </a:solidFill>
            <a:ln w="9525">
              <a:noFill/>
              <a:round/>
            </a:ln>
          </p:spPr>
          <p:txBody>
            <a:bodyPr vert="horz" wrap="square" lIns="91440" tIns="45720" rIns="91440" bIns="45720" numCol="1" anchor="t" anchorCtr="0" compatLnSpc="1"/>
            <a:lstStyle/>
            <a:p>
              <a:pPr>
                <a:lnSpc>
                  <a:spcPct val="130000"/>
                </a:lnSpc>
              </a:pPr>
              <a:endParaRPr lang="en-US" dirty="0">
                <a:latin typeface="微软雅黑" panose="020B0503020204020204" pitchFamily="34" charset="-122"/>
                <a:ea typeface="微软雅黑" panose="020B0503020204020204" pitchFamily="34" charset="-122"/>
                <a:cs typeface="+mn-ea"/>
                <a:sym typeface="+mn-lt"/>
              </a:endParaRPr>
            </a:p>
          </p:txBody>
        </p:sp>
        <p:sp>
          <p:nvSpPr>
            <p:cNvPr id="19" name="Freeform 12"/>
            <p:cNvSpPr/>
            <p:nvPr/>
          </p:nvSpPr>
          <p:spPr bwMode="auto">
            <a:xfrm>
              <a:off x="5633243" y="1798638"/>
              <a:ext cx="1992313" cy="1425575"/>
            </a:xfrm>
            <a:custGeom>
              <a:avLst/>
              <a:gdLst/>
              <a:ahLst/>
              <a:cxnLst>
                <a:cxn ang="0">
                  <a:pos x="530" y="359"/>
                </a:cxn>
                <a:cxn ang="0">
                  <a:pos x="507" y="379"/>
                </a:cxn>
                <a:cxn ang="0">
                  <a:pos x="23" y="379"/>
                </a:cxn>
                <a:cxn ang="0">
                  <a:pos x="0" y="359"/>
                </a:cxn>
                <a:cxn ang="0">
                  <a:pos x="0" y="20"/>
                </a:cxn>
                <a:cxn ang="0">
                  <a:pos x="23" y="0"/>
                </a:cxn>
                <a:cxn ang="0">
                  <a:pos x="507" y="0"/>
                </a:cxn>
                <a:cxn ang="0">
                  <a:pos x="530" y="20"/>
                </a:cxn>
                <a:cxn ang="0">
                  <a:pos x="530" y="359"/>
                </a:cxn>
              </a:cxnLst>
              <a:rect l="0" t="0" r="r" b="b"/>
              <a:pathLst>
                <a:path w="530" h="379">
                  <a:moveTo>
                    <a:pt x="530" y="359"/>
                  </a:moveTo>
                  <a:cubicBezTo>
                    <a:pt x="530" y="370"/>
                    <a:pt x="520" y="379"/>
                    <a:pt x="507" y="379"/>
                  </a:cubicBezTo>
                  <a:cubicBezTo>
                    <a:pt x="23" y="379"/>
                    <a:pt x="23" y="379"/>
                    <a:pt x="23" y="379"/>
                  </a:cubicBezTo>
                  <a:cubicBezTo>
                    <a:pt x="10" y="379"/>
                    <a:pt x="0" y="370"/>
                    <a:pt x="0" y="359"/>
                  </a:cubicBezTo>
                  <a:cubicBezTo>
                    <a:pt x="0" y="20"/>
                    <a:pt x="0" y="20"/>
                    <a:pt x="0" y="20"/>
                  </a:cubicBezTo>
                  <a:cubicBezTo>
                    <a:pt x="0" y="9"/>
                    <a:pt x="10" y="0"/>
                    <a:pt x="23" y="0"/>
                  </a:cubicBezTo>
                  <a:cubicBezTo>
                    <a:pt x="507" y="0"/>
                    <a:pt x="507" y="0"/>
                    <a:pt x="507" y="0"/>
                  </a:cubicBezTo>
                  <a:cubicBezTo>
                    <a:pt x="520" y="0"/>
                    <a:pt x="530" y="9"/>
                    <a:pt x="530" y="20"/>
                  </a:cubicBezTo>
                  <a:lnTo>
                    <a:pt x="530" y="359"/>
                  </a:lnTo>
                  <a:close/>
                </a:path>
              </a:pathLst>
            </a:custGeom>
            <a:solidFill>
              <a:schemeClr val="tx1">
                <a:lumMod val="90000"/>
                <a:lumOff val="10000"/>
              </a:schemeClr>
            </a:solidFill>
            <a:ln w="9525">
              <a:noFill/>
              <a:round/>
            </a:ln>
          </p:spPr>
          <p:txBody>
            <a:bodyPr vert="horz" wrap="square" lIns="91440" tIns="45720" rIns="91440" bIns="45720" numCol="1" anchor="t" anchorCtr="0" compatLnSpc="1"/>
            <a:lstStyle/>
            <a:p>
              <a:pPr>
                <a:lnSpc>
                  <a:spcPct val="130000"/>
                </a:lnSpc>
              </a:pPr>
              <a:endParaRPr lang="en-US" dirty="0">
                <a:latin typeface="微软雅黑" panose="020B0503020204020204" pitchFamily="34" charset="-122"/>
                <a:ea typeface="微软雅黑" panose="020B0503020204020204" pitchFamily="34" charset="-122"/>
                <a:cs typeface="+mn-ea"/>
                <a:sym typeface="+mn-lt"/>
              </a:endParaRPr>
            </a:p>
          </p:txBody>
        </p:sp>
        <p:sp>
          <p:nvSpPr>
            <p:cNvPr id="20" name="Rectangle 13"/>
            <p:cNvSpPr>
              <a:spLocks noChangeArrowheads="1"/>
            </p:cNvSpPr>
            <p:nvPr/>
          </p:nvSpPr>
          <p:spPr bwMode="auto">
            <a:xfrm>
              <a:off x="5701505" y="1862138"/>
              <a:ext cx="1855788" cy="1147763"/>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w="9525">
              <a:noFill/>
              <a:miter lim="800000"/>
            </a:ln>
          </p:spPr>
          <p:txBody>
            <a:bodyPr vert="horz" wrap="square" lIns="91440" tIns="45720" rIns="91440" bIns="45720" numCol="1" anchor="t" anchorCtr="0" compatLnSpc="1"/>
            <a:lstStyle/>
            <a:p>
              <a:pPr>
                <a:lnSpc>
                  <a:spcPct val="130000"/>
                </a:lnSpc>
              </a:pPr>
              <a:endParaRPr lang="en-US" dirty="0">
                <a:latin typeface="微软雅黑" panose="020B0503020204020204" pitchFamily="34" charset="-122"/>
                <a:ea typeface="微软雅黑" panose="020B0503020204020204" pitchFamily="34" charset="-122"/>
                <a:cs typeface="+mn-ea"/>
                <a:sym typeface="+mn-lt"/>
              </a:endParaRPr>
            </a:p>
          </p:txBody>
        </p:sp>
        <p:sp>
          <p:nvSpPr>
            <p:cNvPr id="21" name="Freeform 14"/>
            <p:cNvSpPr/>
            <p:nvPr/>
          </p:nvSpPr>
          <p:spPr bwMode="auto">
            <a:xfrm>
              <a:off x="5701361" y="1865401"/>
              <a:ext cx="1855788" cy="1147763"/>
            </a:xfrm>
            <a:custGeom>
              <a:avLst/>
              <a:gdLst/>
              <a:ahLst/>
              <a:cxnLst>
                <a:cxn ang="0">
                  <a:pos x="1169" y="0"/>
                </a:cxn>
                <a:cxn ang="0">
                  <a:pos x="0" y="0"/>
                </a:cxn>
                <a:cxn ang="0">
                  <a:pos x="0" y="723"/>
                </a:cxn>
                <a:cxn ang="0">
                  <a:pos x="1169" y="0"/>
                </a:cxn>
              </a:cxnLst>
              <a:rect l="0" t="0" r="r" b="b"/>
              <a:pathLst>
                <a:path w="1169" h="723">
                  <a:moveTo>
                    <a:pt x="1169" y="0"/>
                  </a:moveTo>
                  <a:lnTo>
                    <a:pt x="0" y="0"/>
                  </a:lnTo>
                  <a:lnTo>
                    <a:pt x="0" y="723"/>
                  </a:lnTo>
                  <a:lnTo>
                    <a:pt x="1169" y="0"/>
                  </a:lnTo>
                  <a:close/>
                </a:path>
              </a:pathLst>
            </a:custGeom>
            <a:solidFill>
              <a:schemeClr val="bg2">
                <a:lumMod val="95000"/>
                <a:alpha val="36000"/>
              </a:schemeClr>
            </a:solidFill>
            <a:ln w="9525">
              <a:noFill/>
              <a:round/>
            </a:ln>
          </p:spPr>
          <p:txBody>
            <a:bodyPr vert="horz" wrap="square" lIns="91440" tIns="45720" rIns="91440" bIns="45720" numCol="1" anchor="t" anchorCtr="0" compatLnSpc="1"/>
            <a:lstStyle/>
            <a:p>
              <a:pPr>
                <a:lnSpc>
                  <a:spcPct val="130000"/>
                </a:lnSpc>
              </a:pPr>
              <a:endParaRPr lang="en-US" dirty="0">
                <a:latin typeface="微软雅黑" panose="020B0503020204020204" pitchFamily="34" charset="-122"/>
                <a:ea typeface="微软雅黑" panose="020B0503020204020204" pitchFamily="34" charset="-122"/>
                <a:cs typeface="+mn-ea"/>
                <a:sym typeface="+mn-lt"/>
              </a:endParaRPr>
            </a:p>
          </p:txBody>
        </p:sp>
        <p:sp>
          <p:nvSpPr>
            <p:cNvPr id="22" name="Oval 15"/>
            <p:cNvSpPr>
              <a:spLocks noChangeArrowheads="1"/>
            </p:cNvSpPr>
            <p:nvPr/>
          </p:nvSpPr>
          <p:spPr bwMode="auto">
            <a:xfrm>
              <a:off x="6580980" y="3059113"/>
              <a:ext cx="93663" cy="93663"/>
            </a:xfrm>
            <a:prstGeom prst="ellipse">
              <a:avLst/>
            </a:prstGeom>
            <a:solidFill>
              <a:srgbClr val="6E6F71"/>
            </a:solidFill>
            <a:ln w="9525">
              <a:noFill/>
              <a:round/>
            </a:ln>
          </p:spPr>
          <p:txBody>
            <a:bodyPr vert="horz" wrap="square" lIns="91440" tIns="45720" rIns="91440" bIns="45720" numCol="1" anchor="t" anchorCtr="0" compatLnSpc="1"/>
            <a:lstStyle/>
            <a:p>
              <a:pPr>
                <a:lnSpc>
                  <a:spcPct val="130000"/>
                </a:lnSpc>
              </a:pPr>
              <a:endParaRPr lang="en-US" dirty="0">
                <a:latin typeface="微软雅黑" panose="020B0503020204020204" pitchFamily="34" charset="-122"/>
                <a:ea typeface="微软雅黑" panose="020B0503020204020204" pitchFamily="34" charset="-122"/>
                <a:cs typeface="+mn-ea"/>
                <a:sym typeface="+mn-lt"/>
              </a:endParaRPr>
            </a:p>
          </p:txBody>
        </p:sp>
      </p:grpSp>
      <p:grpSp>
        <p:nvGrpSpPr>
          <p:cNvPr id="23" name="Group 38"/>
          <p:cNvGrpSpPr/>
          <p:nvPr/>
        </p:nvGrpSpPr>
        <p:grpSpPr>
          <a:xfrm>
            <a:off x="696922" y="3118868"/>
            <a:ext cx="2750820" cy="1170305"/>
            <a:chOff x="1351116" y="1359534"/>
            <a:chExt cx="2155884" cy="917194"/>
          </a:xfrm>
        </p:grpSpPr>
        <p:sp>
          <p:nvSpPr>
            <p:cNvPr id="24" name="TextBox 23"/>
            <p:cNvSpPr txBox="1"/>
            <p:nvPr/>
          </p:nvSpPr>
          <p:spPr>
            <a:xfrm>
              <a:off x="1881929" y="1359534"/>
              <a:ext cx="1624876" cy="281678"/>
            </a:xfrm>
            <a:prstGeom prst="rect">
              <a:avLst/>
            </a:prstGeom>
            <a:noFill/>
          </p:spPr>
          <p:txBody>
            <a:bodyPr wrap="none" lIns="0" tIns="0" rIns="0" bIns="0" rtlCol="0" anchor="ctr">
              <a:spAutoFit/>
            </a:bodyPr>
            <a:lstStyle/>
            <a:p>
              <a:pPr algn="r">
                <a:lnSpc>
                  <a:spcPct val="130000"/>
                </a:lnSpc>
              </a:pPr>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Product features</a:t>
              </a:r>
              <a:r>
                <a:rPr lang="en-US" altLang="zh-CN"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a:t>
              </a:r>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III</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
          <p:nvSpPr>
            <p:cNvPr id="25" name="TextBox 24"/>
            <p:cNvSpPr txBox="1"/>
            <p:nvPr/>
          </p:nvSpPr>
          <p:spPr>
            <a:xfrm>
              <a:off x="1351116" y="1649672"/>
              <a:ext cx="2155884" cy="627056"/>
            </a:xfrm>
            <a:prstGeom prst="rect">
              <a:avLst/>
            </a:prstGeom>
            <a:noFill/>
          </p:spPr>
          <p:txBody>
            <a:bodyPr wrap="square" lIns="0" tIns="0" rIns="0" bIns="0" rtlCol="0" anchor="t">
              <a:spAutoFit/>
            </a:bodyPr>
            <a:lstStyle/>
            <a:p>
              <a:pPr algn="r">
                <a:lnSpc>
                  <a:spcPct val="130000"/>
                </a:lnSpc>
              </a:pPr>
              <a:r>
                <a:rPr sz="10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It adopts advanced spring-boot, VUE and other technical architectures with good scalability, and provides BS, CS client and mobile client display</a:t>
              </a:r>
              <a:endParaRPr sz="10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grpSp>
      <p:grpSp>
        <p:nvGrpSpPr>
          <p:cNvPr id="26" name="Group 38"/>
          <p:cNvGrpSpPr/>
          <p:nvPr/>
        </p:nvGrpSpPr>
        <p:grpSpPr>
          <a:xfrm>
            <a:off x="8801303" y="3129623"/>
            <a:ext cx="2652413" cy="821106"/>
            <a:chOff x="1428045" y="1319721"/>
            <a:chExt cx="2078760" cy="643519"/>
          </a:xfrm>
        </p:grpSpPr>
        <p:sp>
          <p:nvSpPr>
            <p:cNvPr id="27" name="TextBox 26"/>
            <p:cNvSpPr txBox="1"/>
            <p:nvPr/>
          </p:nvSpPr>
          <p:spPr>
            <a:xfrm>
              <a:off x="1428045" y="1319721"/>
              <a:ext cx="1587053" cy="281678"/>
            </a:xfrm>
            <a:prstGeom prst="rect">
              <a:avLst/>
            </a:prstGeom>
            <a:noFill/>
          </p:spPr>
          <p:txBody>
            <a:bodyPr wrap="none" lIns="0" tIns="0" rIns="0" bIns="0" rtlCol="0" anchor="ctr">
              <a:spAutoFit/>
            </a:bodyPr>
            <a:lstStyle/>
            <a:p>
              <a:pPr algn="r">
                <a:lnSpc>
                  <a:spcPct val="130000"/>
                </a:lnSpc>
              </a:pPr>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Product features</a:t>
              </a:r>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IV</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
          <p:nvSpPr>
            <p:cNvPr id="28" name="TextBox 27"/>
            <p:cNvSpPr txBox="1"/>
            <p:nvPr/>
          </p:nvSpPr>
          <p:spPr>
            <a:xfrm>
              <a:off x="1430743" y="1649712"/>
              <a:ext cx="2076062" cy="313528"/>
            </a:xfrm>
            <a:prstGeom prst="rect">
              <a:avLst/>
            </a:prstGeom>
            <a:noFill/>
          </p:spPr>
          <p:txBody>
            <a:bodyPr wrap="square" lIns="0" tIns="0" rIns="0" bIns="0" rtlCol="0" anchor="t">
              <a:spAutoFit/>
            </a:bodyPr>
            <a:lstStyle/>
            <a:p>
              <a:pPr>
                <a:lnSpc>
                  <a:spcPct val="130000"/>
                </a:lnSpc>
              </a:pPr>
              <a:r>
                <a:rPr sz="10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It provides rich APIs to help other ERP systems</a:t>
              </a:r>
              <a:endParaRPr sz="10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grpSp>
      <p:grpSp>
        <p:nvGrpSpPr>
          <p:cNvPr id="29" name="Group 38"/>
          <p:cNvGrpSpPr/>
          <p:nvPr/>
        </p:nvGrpSpPr>
        <p:grpSpPr>
          <a:xfrm>
            <a:off x="8891664" y="1979442"/>
            <a:ext cx="2649047" cy="841424"/>
            <a:chOff x="1430683" y="1152507"/>
            <a:chExt cx="2076122" cy="659443"/>
          </a:xfrm>
        </p:grpSpPr>
        <p:sp>
          <p:nvSpPr>
            <p:cNvPr id="30" name="TextBox 29"/>
            <p:cNvSpPr txBox="1"/>
            <p:nvPr/>
          </p:nvSpPr>
          <p:spPr>
            <a:xfrm>
              <a:off x="1430683" y="1152507"/>
              <a:ext cx="1572123" cy="281678"/>
            </a:xfrm>
            <a:prstGeom prst="rect">
              <a:avLst/>
            </a:prstGeom>
            <a:noFill/>
          </p:spPr>
          <p:txBody>
            <a:bodyPr wrap="none" lIns="0" tIns="0" rIns="0" bIns="0" rtlCol="0" anchor="ctr">
              <a:spAutoFit/>
            </a:bodyPr>
            <a:lstStyle/>
            <a:p>
              <a:pPr algn="l">
                <a:lnSpc>
                  <a:spcPct val="130000"/>
                </a:lnSpc>
              </a:pPr>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Product features</a:t>
              </a:r>
              <a:r>
                <a:rPr lang="en-US" altLang="zh-CN"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II</a:t>
              </a:r>
              <a:endParaRPr lang="en-US" altLang="zh-CN"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
          <p:nvSpPr>
            <p:cNvPr id="31" name="TextBox 30"/>
            <p:cNvSpPr txBox="1"/>
            <p:nvPr/>
          </p:nvSpPr>
          <p:spPr>
            <a:xfrm>
              <a:off x="1430743" y="1498422"/>
              <a:ext cx="2076062" cy="313528"/>
            </a:xfrm>
            <a:prstGeom prst="rect">
              <a:avLst/>
            </a:prstGeom>
            <a:noFill/>
          </p:spPr>
          <p:txBody>
            <a:bodyPr wrap="square" lIns="0" tIns="0" rIns="0" bIns="0" rtlCol="0" anchor="t">
              <a:spAutoFit/>
            </a:bodyPr>
            <a:lstStyle/>
            <a:p>
              <a:pPr>
                <a:lnSpc>
                  <a:spcPct val="130000"/>
                </a:lnSpc>
              </a:pPr>
              <a:r>
                <a:rPr sz="10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Accurate sensor algorithm to meet the actual needs of the industry</a:t>
              </a:r>
              <a:endParaRPr sz="10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grpSp>
      <p:grpSp>
        <p:nvGrpSpPr>
          <p:cNvPr id="36" name="组合 35"/>
          <p:cNvGrpSpPr/>
          <p:nvPr/>
        </p:nvGrpSpPr>
        <p:grpSpPr>
          <a:xfrm>
            <a:off x="3548964" y="155415"/>
            <a:ext cx="5381676" cy="828136"/>
            <a:chOff x="3335604" y="377030"/>
            <a:chExt cx="5381676" cy="828136"/>
          </a:xfrm>
        </p:grpSpPr>
        <p:sp>
          <p:nvSpPr>
            <p:cNvPr id="37" name="Subtitle 2"/>
            <p:cNvSpPr txBox="1"/>
            <p:nvPr/>
          </p:nvSpPr>
          <p:spPr>
            <a:xfrm>
              <a:off x="3381324" y="377030"/>
              <a:ext cx="5335956"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Product features</a:t>
              </a:r>
              <a:endPar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
          <p:nvSpPr>
            <p:cNvPr id="38" name="Subtitle 2"/>
            <p:cNvSpPr txBox="1"/>
            <p:nvPr/>
          </p:nvSpPr>
          <p:spPr>
            <a:xfrm>
              <a:off x="3335604" y="791159"/>
              <a:ext cx="5335956"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endParaRPr lang="zh-CN" altLang="en-US" sz="1200" dirty="0">
                <a:solidFill>
                  <a:schemeClr val="tx1">
                    <a:lumMod val="65000"/>
                    <a:lumOff val="35000"/>
                  </a:schemeClr>
                </a:solidFill>
                <a:latin typeface="方正黑体简体" panose="02010601030101010101" pitchFamily="2" charset="-122"/>
                <a:ea typeface="方正黑体简体" panose="02010601030101010101" pitchFamily="2" charset="-122"/>
                <a:cs typeface="Lato" panose="020F0502020204030203" pitchFamily="34" charset="0"/>
              </a:endParaRPr>
            </a:p>
          </p:txBody>
        </p:sp>
      </p:grpSp>
      <p:pic>
        <p:nvPicPr>
          <p:cNvPr id="2" name="图片 1"/>
          <p:cNvPicPr>
            <a:picLocks noChangeAspect="1"/>
          </p:cNvPicPr>
          <p:nvPr/>
        </p:nvPicPr>
        <p:blipFill>
          <a:blip r:embed="rId2"/>
          <a:stretch>
            <a:fillRect/>
          </a:stretch>
        </p:blipFill>
        <p:spPr>
          <a:xfrm>
            <a:off x="4624705" y="2305685"/>
            <a:ext cx="2943225" cy="19862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椭圆 54"/>
          <p:cNvSpPr/>
          <p:nvPr/>
        </p:nvSpPr>
        <p:spPr>
          <a:xfrm>
            <a:off x="3949714" y="2586541"/>
            <a:ext cx="4636869" cy="2402897"/>
          </a:xfrm>
          <a:custGeom>
            <a:avLst/>
            <a:gdLst>
              <a:gd name="connsiteX0" fmla="*/ 0 w 3439659"/>
              <a:gd name="connsiteY0" fmla="*/ 1719830 h 3439659"/>
              <a:gd name="connsiteX1" fmla="*/ 1719830 w 3439659"/>
              <a:gd name="connsiteY1" fmla="*/ 0 h 3439659"/>
              <a:gd name="connsiteX2" fmla="*/ 3439660 w 3439659"/>
              <a:gd name="connsiteY2" fmla="*/ 1719830 h 3439659"/>
              <a:gd name="connsiteX3" fmla="*/ 1719830 w 3439659"/>
              <a:gd name="connsiteY3" fmla="*/ 3439660 h 3439659"/>
              <a:gd name="connsiteX4" fmla="*/ 0 w 3439659"/>
              <a:gd name="connsiteY4" fmla="*/ 1719830 h 3439659"/>
              <a:gd name="connsiteX0-1" fmla="*/ 0 w 3487467"/>
              <a:gd name="connsiteY0-2" fmla="*/ 0 h 1719830"/>
              <a:gd name="connsiteX1-3" fmla="*/ 3439660 w 3487467"/>
              <a:gd name="connsiteY1-4" fmla="*/ 0 h 1719830"/>
              <a:gd name="connsiteX2-5" fmla="*/ 1719830 w 3487467"/>
              <a:gd name="connsiteY2-6" fmla="*/ 1719830 h 1719830"/>
              <a:gd name="connsiteX3-7" fmla="*/ 0 w 3487467"/>
              <a:gd name="connsiteY3-8" fmla="*/ 0 h 1719830"/>
              <a:gd name="connsiteX0-9" fmla="*/ 6132 w 3493599"/>
              <a:gd name="connsiteY0-10" fmla="*/ 130018 h 1849848"/>
              <a:gd name="connsiteX1-11" fmla="*/ 3445792 w 3493599"/>
              <a:gd name="connsiteY1-12" fmla="*/ 130018 h 1849848"/>
              <a:gd name="connsiteX2-13" fmla="*/ 1725962 w 3493599"/>
              <a:gd name="connsiteY2-14" fmla="*/ 1849848 h 1849848"/>
              <a:gd name="connsiteX3-15" fmla="*/ 6132 w 3493599"/>
              <a:gd name="connsiteY3-16" fmla="*/ 130018 h 1849848"/>
              <a:gd name="connsiteX0-17" fmla="*/ 6132 w 3493599"/>
              <a:gd name="connsiteY0-18" fmla="*/ 35412 h 1755242"/>
              <a:gd name="connsiteX1-19" fmla="*/ 3445792 w 3493599"/>
              <a:gd name="connsiteY1-20" fmla="*/ 35412 h 1755242"/>
              <a:gd name="connsiteX2-21" fmla="*/ 1725962 w 3493599"/>
              <a:gd name="connsiteY2-22" fmla="*/ 1755242 h 1755242"/>
              <a:gd name="connsiteX3-23" fmla="*/ 6132 w 3493599"/>
              <a:gd name="connsiteY3-24" fmla="*/ 35412 h 1755242"/>
              <a:gd name="connsiteX0-25" fmla="*/ 4377 w 3488420"/>
              <a:gd name="connsiteY0-26" fmla="*/ 11795 h 1772900"/>
              <a:gd name="connsiteX1-27" fmla="*/ 3450912 w 3488420"/>
              <a:gd name="connsiteY1-28" fmla="*/ 53046 h 1772900"/>
              <a:gd name="connsiteX2-29" fmla="*/ 1731082 w 3488420"/>
              <a:gd name="connsiteY2-30" fmla="*/ 1772876 h 1772900"/>
              <a:gd name="connsiteX3-31" fmla="*/ 4377 w 3488420"/>
              <a:gd name="connsiteY3-32" fmla="*/ 11795 h 1772900"/>
              <a:gd name="connsiteX0-33" fmla="*/ 39013 w 3522446"/>
              <a:gd name="connsiteY0-34" fmla="*/ 134148 h 1909003"/>
              <a:gd name="connsiteX1-35" fmla="*/ 3485548 w 3522446"/>
              <a:gd name="connsiteY1-36" fmla="*/ 175399 h 1909003"/>
              <a:gd name="connsiteX2-37" fmla="*/ 1738217 w 3522446"/>
              <a:gd name="connsiteY2-38" fmla="*/ 1908979 h 1909003"/>
              <a:gd name="connsiteX3-39" fmla="*/ 39013 w 3522446"/>
              <a:gd name="connsiteY3-40" fmla="*/ 134148 h 1909003"/>
              <a:gd name="connsiteX0-41" fmla="*/ 55067 w 3553265"/>
              <a:gd name="connsiteY0-42" fmla="*/ 134148 h 1909002"/>
              <a:gd name="connsiteX1-43" fmla="*/ 3501602 w 3553265"/>
              <a:gd name="connsiteY1-44" fmla="*/ 175399 h 1909002"/>
              <a:gd name="connsiteX2-45" fmla="*/ 1754271 w 3553265"/>
              <a:gd name="connsiteY2-46" fmla="*/ 1908979 h 1909002"/>
              <a:gd name="connsiteX3-47" fmla="*/ 55067 w 3553265"/>
              <a:gd name="connsiteY3-48" fmla="*/ 134148 h 1909002"/>
              <a:gd name="connsiteX0-49" fmla="*/ 39426 w 3502160"/>
              <a:gd name="connsiteY0-50" fmla="*/ 134148 h 1909003"/>
              <a:gd name="connsiteX1-51" fmla="*/ 3465335 w 3502160"/>
              <a:gd name="connsiteY1-52" fmla="*/ 175399 h 1909003"/>
              <a:gd name="connsiteX2-53" fmla="*/ 1718004 w 3502160"/>
              <a:gd name="connsiteY2-54" fmla="*/ 1908979 h 1909003"/>
              <a:gd name="connsiteX3-55" fmla="*/ 39426 w 3502160"/>
              <a:gd name="connsiteY3-56" fmla="*/ 134148 h 1909003"/>
              <a:gd name="connsiteX0-57" fmla="*/ 8999 w 3471733"/>
              <a:gd name="connsiteY0-58" fmla="*/ 21578 h 1796433"/>
              <a:gd name="connsiteX1-59" fmla="*/ 3434908 w 3471733"/>
              <a:gd name="connsiteY1-60" fmla="*/ 62829 h 1796433"/>
              <a:gd name="connsiteX2-61" fmla="*/ 1687577 w 3471733"/>
              <a:gd name="connsiteY2-62" fmla="*/ 1796409 h 1796433"/>
              <a:gd name="connsiteX3-63" fmla="*/ 8999 w 3471733"/>
              <a:gd name="connsiteY3-64" fmla="*/ 21578 h 1796433"/>
              <a:gd name="connsiteX0-65" fmla="*/ 39425 w 3502159"/>
              <a:gd name="connsiteY0-66" fmla="*/ 135675 h 1931154"/>
              <a:gd name="connsiteX1-67" fmla="*/ 3465334 w 3502159"/>
              <a:gd name="connsiteY1-68" fmla="*/ 176926 h 1931154"/>
              <a:gd name="connsiteX2-69" fmla="*/ 1718003 w 3502159"/>
              <a:gd name="connsiteY2-70" fmla="*/ 1931131 h 1931154"/>
              <a:gd name="connsiteX3-71" fmla="*/ 39425 w 3502159"/>
              <a:gd name="connsiteY3-72" fmla="*/ 135675 h 1931154"/>
              <a:gd name="connsiteX0-73" fmla="*/ 7276 w 3470010"/>
              <a:gd name="connsiteY0-74" fmla="*/ 26065 h 1821544"/>
              <a:gd name="connsiteX1-75" fmla="*/ 3433185 w 3470010"/>
              <a:gd name="connsiteY1-76" fmla="*/ 67316 h 1821544"/>
              <a:gd name="connsiteX2-77" fmla="*/ 1685854 w 3470010"/>
              <a:gd name="connsiteY2-78" fmla="*/ 1821521 h 1821544"/>
              <a:gd name="connsiteX3-79" fmla="*/ 7276 w 3470010"/>
              <a:gd name="connsiteY3-80" fmla="*/ 26065 h 1821544"/>
              <a:gd name="connsiteX0-81" fmla="*/ 12669 w 3492943"/>
              <a:gd name="connsiteY0-82" fmla="*/ 26065 h 1822469"/>
              <a:gd name="connsiteX1-83" fmla="*/ 3438578 w 3492943"/>
              <a:gd name="connsiteY1-84" fmla="*/ 67316 h 1822469"/>
              <a:gd name="connsiteX2-85" fmla="*/ 1691247 w 3492943"/>
              <a:gd name="connsiteY2-86" fmla="*/ 1821521 h 1822469"/>
              <a:gd name="connsiteX3-87" fmla="*/ 12669 w 3492943"/>
              <a:gd name="connsiteY3-88" fmla="*/ 26065 h 1822469"/>
              <a:gd name="connsiteX0-89" fmla="*/ 48756 w 3529030"/>
              <a:gd name="connsiteY0-90" fmla="*/ 3139 h 1799516"/>
              <a:gd name="connsiteX1-91" fmla="*/ 3474665 w 3529030"/>
              <a:gd name="connsiteY1-92" fmla="*/ 44390 h 1799516"/>
              <a:gd name="connsiteX2-93" fmla="*/ 1727334 w 3529030"/>
              <a:gd name="connsiteY2-94" fmla="*/ 1798595 h 1799516"/>
              <a:gd name="connsiteX3-95" fmla="*/ 48756 w 3529030"/>
              <a:gd name="connsiteY3-96" fmla="*/ 3139 h 1799516"/>
              <a:gd name="connsiteX0-97" fmla="*/ 48756 w 3529030"/>
              <a:gd name="connsiteY0-98" fmla="*/ 5796 h 1802173"/>
              <a:gd name="connsiteX1-99" fmla="*/ 3474665 w 3529030"/>
              <a:gd name="connsiteY1-100" fmla="*/ 47047 h 1802173"/>
              <a:gd name="connsiteX2-101" fmla="*/ 1727334 w 3529030"/>
              <a:gd name="connsiteY2-102" fmla="*/ 1801252 h 1802173"/>
              <a:gd name="connsiteX3-103" fmla="*/ 48756 w 3529030"/>
              <a:gd name="connsiteY3-104" fmla="*/ 5796 h 1802173"/>
              <a:gd name="connsiteX0-105" fmla="*/ 48756 w 3477652"/>
              <a:gd name="connsiteY0-106" fmla="*/ 5796 h 1802173"/>
              <a:gd name="connsiteX1-107" fmla="*/ 3474665 w 3477652"/>
              <a:gd name="connsiteY1-108" fmla="*/ 47047 h 1802173"/>
              <a:gd name="connsiteX2-109" fmla="*/ 1727334 w 3477652"/>
              <a:gd name="connsiteY2-110" fmla="*/ 1801252 h 1802173"/>
              <a:gd name="connsiteX3-111" fmla="*/ 48756 w 3477652"/>
              <a:gd name="connsiteY3-112" fmla="*/ 5796 h 1802173"/>
            </a:gdLst>
            <a:ahLst/>
            <a:cxnLst>
              <a:cxn ang="0">
                <a:pos x="connsiteX0-1" y="connsiteY0-2"/>
              </a:cxn>
              <a:cxn ang="0">
                <a:pos x="connsiteX1-3" y="connsiteY1-4"/>
              </a:cxn>
              <a:cxn ang="0">
                <a:pos x="connsiteX2-5" y="connsiteY2-6"/>
              </a:cxn>
              <a:cxn ang="0">
                <a:pos x="connsiteX3-7" y="connsiteY3-8"/>
              </a:cxn>
            </a:cxnLst>
            <a:rect l="l" t="t" r="r" b="b"/>
            <a:pathLst>
              <a:path w="3477652" h="1802173">
                <a:moveTo>
                  <a:pt x="48756" y="5796"/>
                </a:moveTo>
                <a:cubicBezTo>
                  <a:pt x="305602" y="15937"/>
                  <a:pt x="3181151" y="-33335"/>
                  <a:pt x="3474665" y="47047"/>
                </a:cubicBezTo>
                <a:cubicBezTo>
                  <a:pt x="3527547" y="271809"/>
                  <a:pt x="2875835" y="1753126"/>
                  <a:pt x="1727334" y="1801252"/>
                </a:cubicBezTo>
                <a:cubicBezTo>
                  <a:pt x="578833" y="1849378"/>
                  <a:pt x="-208090" y="-4345"/>
                  <a:pt x="48756" y="5796"/>
                </a:cubicBezTo>
                <a:close/>
              </a:path>
            </a:pathLst>
          </a:cu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prstClr val="white"/>
              </a:solidFill>
              <a:latin typeface="微软雅黑" panose="020B0503020204020204" pitchFamily="34" charset="-122"/>
              <a:ea typeface="微软雅黑" panose="020B0503020204020204" pitchFamily="34" charset="-122"/>
            </a:endParaRPr>
          </a:p>
        </p:txBody>
      </p:sp>
      <p:sp>
        <p:nvSpPr>
          <p:cNvPr id="4" name="TextBox 1"/>
          <p:cNvSpPr txBox="1"/>
          <p:nvPr/>
        </p:nvSpPr>
        <p:spPr>
          <a:xfrm>
            <a:off x="588010" y="2356485"/>
            <a:ext cx="2966085" cy="3841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59985" tIns="0" rIns="159985" bIns="0" rtlCol="0" anchor="t">
            <a:noAutofit/>
          </a:bodyPr>
          <a:lstStyle>
            <a:defPPr>
              <a:defRPr lang="zh-CN"/>
            </a:defPPr>
            <a:lvl1pPr marL="285750" indent="-285750">
              <a:lnSpc>
                <a:spcPct val="120000"/>
              </a:lnSpc>
              <a:buClr>
                <a:schemeClr val="accent1"/>
              </a:buClr>
              <a:buFont typeface="Wingdings" panose="05000000000000000000" pitchFamily="2" charset="2"/>
              <a:buChar char="n"/>
              <a:defRPr sz="1200" b="1">
                <a:solidFill>
                  <a:schemeClr val="bg1">
                    <a:lumMod val="50000"/>
                  </a:schemeClr>
                </a:solidFill>
                <a:cs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buClr>
                <a:schemeClr val="tx1">
                  <a:lumMod val="95000"/>
                  <a:lumOff val="5000"/>
                </a:schemeClr>
              </a:buClr>
              <a:buNone/>
            </a:pPr>
            <a:r>
              <a:rPr lang="zh-CN" altLang="en-US" sz="1400" dirty="0">
                <a:solidFill>
                  <a:schemeClr val="tx1">
                    <a:lumMod val="65000"/>
                    <a:lumOff val="35000"/>
                  </a:schemeClr>
                </a:solidFill>
                <a:ea typeface="微软雅黑" panose="020B0503020204020204" pitchFamily="34" charset="-122"/>
              </a:rPr>
              <a:t>Advanced technical architecture</a:t>
            </a:r>
            <a:endParaRPr lang="zh-CN" altLang="en-US" sz="1400" dirty="0">
              <a:solidFill>
                <a:schemeClr val="tx1">
                  <a:lumMod val="65000"/>
                  <a:lumOff val="35000"/>
                </a:schemeClr>
              </a:solidFill>
              <a:ea typeface="微软雅黑" panose="020B0503020204020204" pitchFamily="34" charset="-122"/>
            </a:endParaRPr>
          </a:p>
        </p:txBody>
      </p:sp>
      <p:cxnSp>
        <p:nvCxnSpPr>
          <p:cNvPr id="5" name="直接连接符 4"/>
          <p:cNvCxnSpPr/>
          <p:nvPr/>
        </p:nvCxnSpPr>
        <p:spPr>
          <a:xfrm flipV="1">
            <a:off x="4240054" y="2581229"/>
            <a:ext cx="1998864" cy="14057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5403835" y="2581230"/>
            <a:ext cx="835083" cy="237261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flipV="1">
            <a:off x="6238923" y="2581264"/>
            <a:ext cx="894095" cy="22895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flipV="1">
            <a:off x="6238918" y="2581229"/>
            <a:ext cx="1953653" cy="14057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3974194" y="3456592"/>
            <a:ext cx="880176" cy="880176"/>
          </a:xfrm>
          <a:prstGeom prst="ellipse">
            <a:avLst/>
          </a:prstGeom>
          <a:gradFill>
            <a:gsLst>
              <a:gs pos="0">
                <a:srgbClr val="595959"/>
              </a:gs>
              <a:gs pos="100000">
                <a:schemeClr val="tx1">
                  <a:lumMod val="95000"/>
                  <a:lumOff val="5000"/>
                </a:schemeClr>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5" dirty="0">
                <a:solidFill>
                  <a:prstClr val="white"/>
                </a:solidFill>
                <a:latin typeface="Impact" panose="020B0806030902050204" pitchFamily="34" charset="0"/>
                <a:ea typeface="微软雅黑" panose="020B0503020204020204" pitchFamily="34" charset="-122"/>
              </a:rPr>
              <a:t>02</a:t>
            </a:r>
            <a:endParaRPr lang="zh-CN" altLang="en-US" sz="2665" dirty="0">
              <a:solidFill>
                <a:prstClr val="white"/>
              </a:solidFill>
              <a:latin typeface="Impact" panose="020B0806030902050204" pitchFamily="34" charset="0"/>
              <a:ea typeface="微软雅黑" panose="020B0503020204020204" pitchFamily="34" charset="-122"/>
            </a:endParaRPr>
          </a:p>
        </p:txBody>
      </p:sp>
      <p:sp>
        <p:nvSpPr>
          <p:cNvPr id="10" name="椭圆 9"/>
          <p:cNvSpPr/>
          <p:nvPr/>
        </p:nvSpPr>
        <p:spPr>
          <a:xfrm>
            <a:off x="5016179" y="4430672"/>
            <a:ext cx="880176" cy="880176"/>
          </a:xfrm>
          <a:prstGeom prst="ellipse">
            <a:avLst/>
          </a:prstGeom>
          <a:gradFill>
            <a:gsLst>
              <a:gs pos="0">
                <a:srgbClr val="00A3E4"/>
              </a:gs>
              <a:gs pos="100000">
                <a:srgbClr val="214BAE"/>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5" dirty="0">
                <a:solidFill>
                  <a:prstClr val="white"/>
                </a:solidFill>
                <a:latin typeface="Impact" panose="020B0806030902050204" pitchFamily="34" charset="0"/>
                <a:ea typeface="微软雅黑" panose="020B0503020204020204" pitchFamily="34" charset="-122"/>
              </a:rPr>
              <a:t>03</a:t>
            </a:r>
            <a:endParaRPr lang="zh-CN" altLang="en-US" sz="2665" dirty="0">
              <a:solidFill>
                <a:prstClr val="white"/>
              </a:solidFill>
              <a:latin typeface="Impact" panose="020B0806030902050204" pitchFamily="34" charset="0"/>
              <a:ea typeface="微软雅黑" panose="020B0503020204020204" pitchFamily="34" charset="-122"/>
            </a:endParaRPr>
          </a:p>
        </p:txBody>
      </p:sp>
      <p:sp>
        <p:nvSpPr>
          <p:cNvPr id="11" name="椭圆 10"/>
          <p:cNvSpPr/>
          <p:nvPr/>
        </p:nvSpPr>
        <p:spPr>
          <a:xfrm>
            <a:off x="6685966" y="4385686"/>
            <a:ext cx="880176" cy="880176"/>
          </a:xfrm>
          <a:prstGeom prst="ellipse">
            <a:avLst/>
          </a:prstGeom>
          <a:gradFill>
            <a:gsLst>
              <a:gs pos="0">
                <a:srgbClr val="595959"/>
              </a:gs>
              <a:gs pos="100000">
                <a:schemeClr val="tx1">
                  <a:lumMod val="95000"/>
                  <a:lumOff val="5000"/>
                </a:schemeClr>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5" dirty="0">
                <a:solidFill>
                  <a:prstClr val="white"/>
                </a:solidFill>
                <a:latin typeface="Impact" panose="020B0806030902050204" pitchFamily="34" charset="0"/>
                <a:ea typeface="微软雅黑" panose="020B0503020204020204" pitchFamily="34" charset="-122"/>
              </a:rPr>
              <a:t>04</a:t>
            </a:r>
            <a:endParaRPr lang="zh-CN" altLang="en-US" sz="2665" dirty="0">
              <a:solidFill>
                <a:prstClr val="white"/>
              </a:solidFill>
              <a:latin typeface="Impact" panose="020B0806030902050204" pitchFamily="34" charset="0"/>
              <a:ea typeface="微软雅黑" panose="020B0503020204020204" pitchFamily="34" charset="-122"/>
            </a:endParaRPr>
          </a:p>
        </p:txBody>
      </p:sp>
      <p:sp>
        <p:nvSpPr>
          <p:cNvPr id="12" name="椭圆 11"/>
          <p:cNvSpPr/>
          <p:nvPr/>
        </p:nvSpPr>
        <p:spPr>
          <a:xfrm>
            <a:off x="7690555" y="3327446"/>
            <a:ext cx="880176" cy="880176"/>
          </a:xfrm>
          <a:prstGeom prst="ellipse">
            <a:avLst/>
          </a:prstGeom>
          <a:gradFill>
            <a:gsLst>
              <a:gs pos="0">
                <a:srgbClr val="00A3E4"/>
              </a:gs>
              <a:gs pos="100000">
                <a:srgbClr val="214BAE"/>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5" dirty="0">
                <a:solidFill>
                  <a:prstClr val="white"/>
                </a:solidFill>
                <a:latin typeface="Impact" panose="020B0806030902050204" pitchFamily="34" charset="0"/>
                <a:ea typeface="微软雅黑" panose="020B0503020204020204" pitchFamily="34" charset="-122"/>
              </a:rPr>
              <a:t>05</a:t>
            </a:r>
            <a:endParaRPr lang="zh-CN" altLang="en-US" sz="2665" dirty="0">
              <a:solidFill>
                <a:prstClr val="white"/>
              </a:solidFill>
              <a:latin typeface="Impact" panose="020B0806030902050204" pitchFamily="34" charset="0"/>
              <a:ea typeface="微软雅黑" panose="020B0503020204020204" pitchFamily="34" charset="-122"/>
            </a:endParaRPr>
          </a:p>
        </p:txBody>
      </p:sp>
      <p:sp>
        <p:nvSpPr>
          <p:cNvPr id="13" name="椭圆 12"/>
          <p:cNvSpPr/>
          <p:nvPr/>
        </p:nvSpPr>
        <p:spPr>
          <a:xfrm>
            <a:off x="8088521" y="2170493"/>
            <a:ext cx="880176" cy="880176"/>
          </a:xfrm>
          <a:prstGeom prst="ellipse">
            <a:avLst/>
          </a:prstGeom>
          <a:gradFill>
            <a:gsLst>
              <a:gs pos="0">
                <a:srgbClr val="595959"/>
              </a:gs>
              <a:gs pos="100000">
                <a:schemeClr val="tx1">
                  <a:lumMod val="95000"/>
                  <a:lumOff val="5000"/>
                </a:schemeClr>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5" dirty="0">
                <a:solidFill>
                  <a:prstClr val="white"/>
                </a:solidFill>
                <a:latin typeface="Impact" panose="020B0806030902050204" pitchFamily="34" charset="0"/>
                <a:ea typeface="微软雅黑" panose="020B0503020204020204" pitchFamily="34" charset="-122"/>
              </a:rPr>
              <a:t>06</a:t>
            </a:r>
            <a:endParaRPr lang="zh-CN" altLang="en-US" sz="2665" dirty="0">
              <a:solidFill>
                <a:prstClr val="white"/>
              </a:solidFill>
              <a:latin typeface="Impact" panose="020B0806030902050204" pitchFamily="34" charset="0"/>
              <a:ea typeface="微软雅黑" panose="020B0503020204020204" pitchFamily="34" charset="-122"/>
            </a:endParaRPr>
          </a:p>
        </p:txBody>
      </p:sp>
      <p:sp>
        <p:nvSpPr>
          <p:cNvPr id="14" name="椭圆 13"/>
          <p:cNvSpPr/>
          <p:nvPr/>
        </p:nvSpPr>
        <p:spPr>
          <a:xfrm>
            <a:off x="3599905" y="2155289"/>
            <a:ext cx="880176" cy="880176"/>
          </a:xfrm>
          <a:prstGeom prst="ellipse">
            <a:avLst/>
          </a:prstGeom>
          <a:gradFill>
            <a:gsLst>
              <a:gs pos="0">
                <a:srgbClr val="00A3E4"/>
              </a:gs>
              <a:gs pos="100000">
                <a:srgbClr val="214BAE"/>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5" dirty="0">
                <a:solidFill>
                  <a:prstClr val="white"/>
                </a:solidFill>
                <a:latin typeface="Impact" panose="020B0806030902050204" pitchFamily="34" charset="0"/>
                <a:ea typeface="微软雅黑" panose="020B0503020204020204" pitchFamily="34" charset="-122"/>
              </a:rPr>
              <a:t>01</a:t>
            </a:r>
            <a:endParaRPr lang="zh-CN" altLang="en-US" sz="2665" dirty="0">
              <a:solidFill>
                <a:prstClr val="white"/>
              </a:solidFill>
              <a:latin typeface="Impact" panose="020B0806030902050204" pitchFamily="34" charset="0"/>
              <a:ea typeface="微软雅黑" panose="020B0503020204020204" pitchFamily="34" charset="-122"/>
            </a:endParaRPr>
          </a:p>
        </p:txBody>
      </p:sp>
      <p:sp>
        <p:nvSpPr>
          <p:cNvPr id="15" name="TextBox 34"/>
          <p:cNvSpPr txBox="1"/>
          <p:nvPr/>
        </p:nvSpPr>
        <p:spPr>
          <a:xfrm>
            <a:off x="718185" y="2635885"/>
            <a:ext cx="2635885" cy="691515"/>
          </a:xfrm>
          <a:prstGeom prst="rect">
            <a:avLst/>
          </a:prstGeom>
          <a:noFill/>
        </p:spPr>
        <p:txBody>
          <a:bodyPr wrap="square" rtlCol="0">
            <a:spAutoFit/>
          </a:bodyPr>
          <a:lstStyle/>
          <a:p>
            <a:pPr>
              <a:lnSpc>
                <a:spcPct val="130000"/>
              </a:lnSpc>
              <a:defRPr/>
            </a:pPr>
            <a:r>
              <a:rPr sz="1000" dirty="0">
                <a:solidFill>
                  <a:schemeClr val="tx1">
                    <a:lumMod val="65000"/>
                    <a:lumOff val="35000"/>
                  </a:schemeClr>
                </a:solidFill>
                <a:latin typeface="微软雅黑" panose="020B0503020204020204" pitchFamily="34" charset="-122"/>
                <a:ea typeface="微软雅黑" panose="020B0503020204020204" pitchFamily="34" charset="-122"/>
              </a:rPr>
              <a:t>The web background uses spring-boot, mysql,</a:t>
            </a:r>
            <a:r>
              <a:rPr lang="en-US" sz="1000" dirty="0">
                <a:solidFill>
                  <a:schemeClr val="tx1">
                    <a:lumMod val="65000"/>
                    <a:lumOff val="35000"/>
                  </a:schemeClr>
                </a:solidFill>
                <a:latin typeface="微软雅黑" panose="020B0503020204020204" pitchFamily="34" charset="-122"/>
                <a:ea typeface="微软雅黑" panose="020B0503020204020204" pitchFamily="34" charset="-122"/>
              </a:rPr>
              <a:t> </a:t>
            </a:r>
            <a:r>
              <a:rPr sz="1000" dirty="0">
                <a:solidFill>
                  <a:schemeClr val="tx1">
                    <a:lumMod val="65000"/>
                    <a:lumOff val="35000"/>
                  </a:schemeClr>
                </a:solidFill>
                <a:latin typeface="微软雅黑" panose="020B0503020204020204" pitchFamily="34" charset="-122"/>
                <a:ea typeface="微软雅黑" panose="020B0503020204020204" pitchFamily="34" charset="-122"/>
              </a:rPr>
              <a:t>Front </a:t>
            </a:r>
            <a:r>
              <a:rPr lang="en-US" sz="1000" dirty="0">
                <a:solidFill>
                  <a:schemeClr val="tx1">
                    <a:lumMod val="65000"/>
                    <a:lumOff val="35000"/>
                  </a:schemeClr>
                </a:solidFill>
                <a:latin typeface="微软雅黑" panose="020B0503020204020204" pitchFamily="34" charset="-122"/>
                <a:ea typeface="微软雅黑" panose="020B0503020204020204" pitchFamily="34" charset="-122"/>
              </a:rPr>
              <a:t>view </a:t>
            </a:r>
            <a:r>
              <a:rPr sz="1000" dirty="0">
                <a:solidFill>
                  <a:schemeClr val="tx1">
                    <a:lumMod val="65000"/>
                    <a:lumOff val="35000"/>
                  </a:schemeClr>
                </a:solidFill>
                <a:latin typeface="微软雅黑" panose="020B0503020204020204" pitchFamily="34" charset="-122"/>
                <a:ea typeface="微软雅黑" panose="020B0503020204020204" pitchFamily="34" charset="-122"/>
              </a:rPr>
              <a:t>adopts VUE technology</a:t>
            </a:r>
            <a:endParaRPr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TextBox 35"/>
          <p:cNvSpPr txBox="1"/>
          <p:nvPr/>
        </p:nvSpPr>
        <p:spPr>
          <a:xfrm>
            <a:off x="790575" y="3892550"/>
            <a:ext cx="3134995" cy="3841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59985" tIns="0" rIns="159985" bIns="0" rtlCol="0" anchor="t">
            <a:noAutofit/>
          </a:bodyPr>
          <a:lstStyle>
            <a:defPPr>
              <a:defRPr lang="zh-CN"/>
            </a:defPPr>
            <a:lvl1pPr marL="285750" indent="-285750">
              <a:lnSpc>
                <a:spcPct val="120000"/>
              </a:lnSpc>
              <a:buClr>
                <a:schemeClr val="accent1"/>
              </a:buClr>
              <a:buFont typeface="Wingdings" panose="05000000000000000000" pitchFamily="2" charset="2"/>
              <a:buChar char="n"/>
              <a:defRPr sz="1400" b="1">
                <a:solidFill>
                  <a:schemeClr val="bg1">
                    <a:lumMod val="50000"/>
                  </a:schemeClr>
                </a:solidFill>
                <a:cs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buClr>
                <a:srgbClr val="E02F43"/>
              </a:buClr>
              <a:buNone/>
            </a:pPr>
            <a:r>
              <a:rPr lang="zh-CN" altLang="en-US" dirty="0">
                <a:solidFill>
                  <a:schemeClr val="tx1">
                    <a:lumMod val="65000"/>
                    <a:lumOff val="35000"/>
                  </a:schemeClr>
                </a:solidFill>
                <a:ea typeface="微软雅黑" panose="020B0503020204020204" pitchFamily="34" charset="-122"/>
              </a:rPr>
              <a:t>Streaming media load balancing</a:t>
            </a:r>
            <a:endParaRPr lang="zh-CN" altLang="en-US" dirty="0">
              <a:solidFill>
                <a:schemeClr val="tx1">
                  <a:lumMod val="65000"/>
                  <a:lumOff val="35000"/>
                </a:schemeClr>
              </a:solidFill>
              <a:ea typeface="微软雅黑" panose="020B0503020204020204" pitchFamily="34" charset="-122"/>
            </a:endParaRPr>
          </a:p>
        </p:txBody>
      </p:sp>
      <p:sp>
        <p:nvSpPr>
          <p:cNvPr id="17" name="TextBox 36"/>
          <p:cNvSpPr txBox="1"/>
          <p:nvPr/>
        </p:nvSpPr>
        <p:spPr>
          <a:xfrm>
            <a:off x="839470" y="4167505"/>
            <a:ext cx="3288030" cy="891540"/>
          </a:xfrm>
          <a:prstGeom prst="rect">
            <a:avLst/>
          </a:prstGeom>
          <a:noFill/>
        </p:spPr>
        <p:txBody>
          <a:bodyPr wrap="square" rtlCol="0">
            <a:spAutoFit/>
          </a:bodyPr>
          <a:lstStyle/>
          <a:p>
            <a:pPr>
              <a:lnSpc>
                <a:spcPct val="130000"/>
              </a:lnSpc>
              <a:defRPr/>
            </a:pPr>
            <a:r>
              <a:rPr sz="1000" dirty="0">
                <a:solidFill>
                  <a:schemeClr val="tx1">
                    <a:lumMod val="65000"/>
                    <a:lumOff val="35000"/>
                  </a:schemeClr>
                </a:solidFill>
                <a:latin typeface="微软雅黑" panose="020B0503020204020204" pitchFamily="34" charset="-122"/>
                <a:ea typeface="微软雅黑" panose="020B0503020204020204" pitchFamily="34" charset="-122"/>
              </a:rPr>
              <a:t>Streaming media services are separated from the web, which is an N: N relationship, that is, multiple web can share a video server, and a web can also call multiple videos to serve it</a:t>
            </a:r>
            <a:endParaRPr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TextBox 37"/>
          <p:cNvSpPr txBox="1"/>
          <p:nvPr/>
        </p:nvSpPr>
        <p:spPr>
          <a:xfrm>
            <a:off x="1967240" y="5174655"/>
            <a:ext cx="2160000" cy="384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59985" tIns="0" rIns="159985" bIns="0" rtlCol="0" anchor="t">
            <a:noAutofit/>
          </a:bodyPr>
          <a:lstStyle>
            <a:defPPr>
              <a:defRPr lang="zh-CN"/>
            </a:defPPr>
            <a:lvl1pPr marL="285750" indent="-285750">
              <a:lnSpc>
                <a:spcPct val="120000"/>
              </a:lnSpc>
              <a:buClr>
                <a:schemeClr val="accent1"/>
              </a:buClr>
              <a:buFont typeface="Wingdings" panose="05000000000000000000" pitchFamily="2" charset="2"/>
              <a:buChar char="n"/>
              <a:defRPr sz="1400" b="1">
                <a:solidFill>
                  <a:schemeClr val="bg1">
                    <a:lumMod val="50000"/>
                  </a:schemeClr>
                </a:solidFill>
                <a:cs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buClr>
                <a:schemeClr val="tx1">
                  <a:lumMod val="95000"/>
                  <a:lumOff val="5000"/>
                </a:schemeClr>
              </a:buClr>
              <a:buNone/>
            </a:pPr>
            <a:r>
              <a:rPr lang="zh-CN" altLang="en-US" dirty="0">
                <a:solidFill>
                  <a:schemeClr val="tx1">
                    <a:lumMod val="65000"/>
                    <a:lumOff val="35000"/>
                  </a:schemeClr>
                </a:solidFill>
                <a:ea typeface="微软雅黑" panose="020B0503020204020204" pitchFamily="34" charset="-122"/>
              </a:rPr>
              <a:t>Active Security Services</a:t>
            </a:r>
            <a:endParaRPr lang="zh-CN" altLang="en-US" dirty="0">
              <a:solidFill>
                <a:schemeClr val="tx1">
                  <a:lumMod val="65000"/>
                  <a:lumOff val="35000"/>
                </a:schemeClr>
              </a:solidFill>
              <a:ea typeface="微软雅黑" panose="020B0503020204020204" pitchFamily="34" charset="-122"/>
            </a:endParaRPr>
          </a:p>
        </p:txBody>
      </p:sp>
      <p:sp>
        <p:nvSpPr>
          <p:cNvPr id="19" name="TextBox 38"/>
          <p:cNvSpPr txBox="1"/>
          <p:nvPr/>
        </p:nvSpPr>
        <p:spPr>
          <a:xfrm>
            <a:off x="1670685" y="5518150"/>
            <a:ext cx="3198495" cy="691515"/>
          </a:xfrm>
          <a:prstGeom prst="rect">
            <a:avLst/>
          </a:prstGeom>
          <a:noFill/>
        </p:spPr>
        <p:txBody>
          <a:bodyPr wrap="square" rtlCol="0">
            <a:spAutoFit/>
          </a:bodyPr>
          <a:lstStyle/>
          <a:p>
            <a:pPr>
              <a:lnSpc>
                <a:spcPct val="130000"/>
              </a:lnSpc>
              <a:defRPr/>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The platform supports the Soviet Union standard protocol, can upload active safety evidence and score drivers according to the alarm</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0" name="TextBox 39"/>
          <p:cNvSpPr txBox="1"/>
          <p:nvPr/>
        </p:nvSpPr>
        <p:spPr>
          <a:xfrm>
            <a:off x="7506335" y="5166995"/>
            <a:ext cx="2314575" cy="3841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59985" tIns="0" rIns="159985" bIns="0" rtlCol="0" anchor="t">
            <a:noAutofit/>
          </a:bodyPr>
          <a:lstStyle>
            <a:defPPr>
              <a:defRPr lang="zh-CN"/>
            </a:defPPr>
            <a:lvl1pPr marL="285750" indent="-285750">
              <a:lnSpc>
                <a:spcPct val="120000"/>
              </a:lnSpc>
              <a:buClr>
                <a:schemeClr val="accent1"/>
              </a:buClr>
              <a:buFont typeface="Wingdings" panose="05000000000000000000" pitchFamily="2" charset="2"/>
              <a:buChar char="n"/>
              <a:defRPr sz="1400" b="1">
                <a:solidFill>
                  <a:schemeClr val="bg1">
                    <a:lumMod val="50000"/>
                  </a:schemeClr>
                </a:solidFill>
                <a:cs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buClr>
                <a:srgbClr val="E02F43"/>
              </a:buClr>
              <a:buNone/>
            </a:pPr>
            <a:r>
              <a:rPr lang="en-US" altLang="zh-CN" dirty="0">
                <a:solidFill>
                  <a:schemeClr val="tx1">
                    <a:lumMod val="65000"/>
                    <a:lumOff val="35000"/>
                  </a:schemeClr>
                </a:solidFill>
                <a:ea typeface="微软雅黑" panose="020B0503020204020204" pitchFamily="34" charset="-122"/>
              </a:rPr>
              <a:t>Sensor data analysis</a:t>
            </a:r>
            <a:endParaRPr lang="en-US" altLang="zh-CN" dirty="0">
              <a:solidFill>
                <a:schemeClr val="tx1">
                  <a:lumMod val="65000"/>
                  <a:lumOff val="35000"/>
                </a:schemeClr>
              </a:solidFill>
              <a:ea typeface="微软雅黑" panose="020B0503020204020204" pitchFamily="34" charset="-122"/>
            </a:endParaRPr>
          </a:p>
        </p:txBody>
      </p:sp>
      <p:sp>
        <p:nvSpPr>
          <p:cNvPr id="21" name="TextBox 40"/>
          <p:cNvSpPr txBox="1"/>
          <p:nvPr/>
        </p:nvSpPr>
        <p:spPr>
          <a:xfrm>
            <a:off x="7582656" y="5442424"/>
            <a:ext cx="2678180" cy="291465"/>
          </a:xfrm>
          <a:prstGeom prst="rect">
            <a:avLst/>
          </a:prstGeom>
          <a:noFill/>
        </p:spPr>
        <p:txBody>
          <a:bodyPr wrap="square" rtlCol="0">
            <a:spAutoFit/>
          </a:bodyPr>
          <a:lstStyle/>
          <a:p>
            <a:pPr>
              <a:lnSpc>
                <a:spcPct val="130000"/>
              </a:lnSpc>
              <a:defRPr/>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Analysis of fuel quantity and load sensor</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TextBox 41"/>
          <p:cNvSpPr txBox="1"/>
          <p:nvPr/>
        </p:nvSpPr>
        <p:spPr>
          <a:xfrm>
            <a:off x="8610705" y="3920582"/>
            <a:ext cx="2160000" cy="384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59985" tIns="0" rIns="159985" bIns="0" rtlCol="0" anchor="t">
            <a:noAutofit/>
          </a:bodyPr>
          <a:lstStyle>
            <a:defPPr>
              <a:defRPr lang="zh-CN"/>
            </a:defPPr>
            <a:lvl1pPr marL="285750" indent="-285750">
              <a:lnSpc>
                <a:spcPct val="120000"/>
              </a:lnSpc>
              <a:buClr>
                <a:schemeClr val="accent1"/>
              </a:buClr>
              <a:buFont typeface="Wingdings" panose="05000000000000000000" pitchFamily="2" charset="2"/>
              <a:buChar char="n"/>
              <a:defRPr sz="1400" b="1">
                <a:solidFill>
                  <a:schemeClr val="bg1">
                    <a:lumMod val="50000"/>
                  </a:schemeClr>
                </a:solidFill>
                <a:cs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buClr>
                <a:schemeClr val="tx1">
                  <a:lumMod val="95000"/>
                  <a:lumOff val="5000"/>
                </a:schemeClr>
              </a:buClr>
              <a:buNone/>
            </a:pPr>
            <a:r>
              <a:rPr lang="zh-CN" altLang="en-US" dirty="0">
                <a:solidFill>
                  <a:schemeClr val="tx1">
                    <a:lumMod val="65000"/>
                    <a:lumOff val="35000"/>
                  </a:schemeClr>
                </a:solidFill>
                <a:ea typeface="微软雅黑" panose="020B0503020204020204" pitchFamily="34" charset="-122"/>
              </a:rPr>
              <a:t>Big data analysis</a:t>
            </a:r>
            <a:endParaRPr lang="zh-CN" altLang="en-US" dirty="0">
              <a:solidFill>
                <a:schemeClr val="tx1">
                  <a:lumMod val="65000"/>
                  <a:lumOff val="35000"/>
                </a:schemeClr>
              </a:solidFill>
              <a:ea typeface="微软雅黑" panose="020B0503020204020204" pitchFamily="34" charset="-122"/>
            </a:endParaRPr>
          </a:p>
        </p:txBody>
      </p:sp>
      <p:sp>
        <p:nvSpPr>
          <p:cNvPr id="23" name="TextBox 42"/>
          <p:cNvSpPr txBox="1"/>
          <p:nvPr/>
        </p:nvSpPr>
        <p:spPr>
          <a:xfrm>
            <a:off x="8686778" y="4195800"/>
            <a:ext cx="2678180" cy="691515"/>
          </a:xfrm>
          <a:prstGeom prst="rect">
            <a:avLst/>
          </a:prstGeom>
          <a:noFill/>
        </p:spPr>
        <p:txBody>
          <a:bodyPr wrap="square" rtlCol="0">
            <a:spAutoFit/>
          </a:bodyPr>
          <a:lstStyle/>
          <a:p>
            <a:pPr>
              <a:lnSpc>
                <a:spcPct val="130000"/>
              </a:lnSpc>
              <a:defRPr/>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Data analysis of alarm, position and sensor, assessment of driver, large screen data display</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4" name="TextBox 43"/>
          <p:cNvSpPr txBox="1"/>
          <p:nvPr/>
        </p:nvSpPr>
        <p:spPr>
          <a:xfrm>
            <a:off x="9244300" y="2454649"/>
            <a:ext cx="2160000" cy="384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59985" tIns="0" rIns="159985" bIns="0" rtlCol="0" anchor="t">
            <a:noAutofit/>
          </a:bodyPr>
          <a:lstStyle>
            <a:defPPr>
              <a:defRPr lang="zh-CN"/>
            </a:defPPr>
            <a:lvl1pPr marL="285750" indent="-285750">
              <a:lnSpc>
                <a:spcPct val="120000"/>
              </a:lnSpc>
              <a:buClr>
                <a:schemeClr val="accent1"/>
              </a:buClr>
              <a:buFont typeface="Wingdings" panose="05000000000000000000" pitchFamily="2" charset="2"/>
              <a:buChar char="n"/>
              <a:defRPr sz="1400" b="1">
                <a:solidFill>
                  <a:schemeClr val="bg1">
                    <a:lumMod val="50000"/>
                  </a:schemeClr>
                </a:solidFill>
                <a:cs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buClr>
                <a:srgbClr val="E02F43"/>
              </a:buClr>
              <a:buNone/>
            </a:pPr>
            <a:r>
              <a:rPr lang="zh-CN" altLang="en-US" dirty="0">
                <a:solidFill>
                  <a:schemeClr val="tx1">
                    <a:lumMod val="65000"/>
                    <a:lumOff val="35000"/>
                  </a:schemeClr>
                </a:solidFill>
                <a:ea typeface="微软雅黑" panose="020B0503020204020204" pitchFamily="34" charset="-122"/>
              </a:rPr>
              <a:t>Various client displays</a:t>
            </a:r>
            <a:endParaRPr lang="zh-CN" altLang="en-US" dirty="0">
              <a:solidFill>
                <a:schemeClr val="tx1">
                  <a:lumMod val="65000"/>
                  <a:lumOff val="35000"/>
                </a:schemeClr>
              </a:solidFill>
              <a:ea typeface="微软雅黑" panose="020B0503020204020204" pitchFamily="34" charset="-122"/>
            </a:endParaRPr>
          </a:p>
        </p:txBody>
      </p:sp>
      <p:sp>
        <p:nvSpPr>
          <p:cNvPr id="25" name="TextBox 44"/>
          <p:cNvSpPr txBox="1"/>
          <p:nvPr/>
        </p:nvSpPr>
        <p:spPr>
          <a:xfrm>
            <a:off x="9300688" y="2740663"/>
            <a:ext cx="2678180" cy="491490"/>
          </a:xfrm>
          <a:prstGeom prst="rect">
            <a:avLst/>
          </a:prstGeom>
          <a:noFill/>
        </p:spPr>
        <p:txBody>
          <a:bodyPr wrap="square" rtlCol="0">
            <a:spAutoFit/>
          </a:bodyPr>
          <a:lstStyle/>
          <a:p>
            <a:pPr>
              <a:lnSpc>
                <a:spcPct val="130000"/>
              </a:lnSpc>
              <a:defRPr/>
            </a:pPr>
            <a:r>
              <a:rPr sz="1000" dirty="0">
                <a:solidFill>
                  <a:schemeClr val="tx1">
                    <a:lumMod val="65000"/>
                    <a:lumOff val="35000"/>
                  </a:schemeClr>
                </a:solidFill>
                <a:latin typeface="微软雅黑" panose="020B0503020204020204" pitchFamily="34" charset="-122"/>
                <a:ea typeface="微软雅黑" panose="020B0503020204020204" pitchFamily="34" charset="-122"/>
              </a:rPr>
              <a:t>Support PC client, mobile client and web client for management and data display</a:t>
            </a:r>
            <a:endParaRPr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32" name="组合 31"/>
          <p:cNvGrpSpPr/>
          <p:nvPr/>
        </p:nvGrpSpPr>
        <p:grpSpPr>
          <a:xfrm>
            <a:off x="5278919" y="1596272"/>
            <a:ext cx="1920000" cy="1920000"/>
            <a:chOff x="3832951" y="1054702"/>
            <a:chExt cx="1440000" cy="1440000"/>
          </a:xfrm>
          <a:solidFill>
            <a:schemeClr val="bg1"/>
          </a:solidFill>
        </p:grpSpPr>
        <p:sp>
          <p:nvSpPr>
            <p:cNvPr id="31" name="椭圆 30"/>
            <p:cNvSpPr/>
            <p:nvPr/>
          </p:nvSpPr>
          <p:spPr>
            <a:xfrm>
              <a:off x="3832951" y="1054702"/>
              <a:ext cx="1440000" cy="1440000"/>
            </a:xfrm>
            <a:prstGeom prst="ellipse">
              <a:avLst/>
            </a:prstGeom>
            <a:grp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endParaRPr lang="zh-CN" altLang="en-US" sz="1865" dirty="0">
                <a:solidFill>
                  <a:schemeClr val="tx1">
                    <a:lumMod val="85000"/>
                    <a:lumOff val="15000"/>
                  </a:schemeClr>
                </a:solidFill>
                <a:latin typeface="Impact" panose="020B0806030902050204" pitchFamily="34" charset="0"/>
                <a:ea typeface="微软雅黑" panose="020B0503020204020204" pitchFamily="34" charset="-122"/>
              </a:endParaRPr>
            </a:p>
          </p:txBody>
        </p:sp>
        <p:sp>
          <p:nvSpPr>
            <p:cNvPr id="28" name="TextBox 21"/>
            <p:cNvSpPr txBox="1"/>
            <p:nvPr/>
          </p:nvSpPr>
          <p:spPr>
            <a:xfrm>
              <a:off x="3981541" y="1404269"/>
              <a:ext cx="1225868" cy="707708"/>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defPPr>
                <a:defRPr lang="zh-CN"/>
              </a:defPPr>
              <a:lvl1pPr algn="ctr">
                <a:defRPr sz="1400">
                  <a:solidFill>
                    <a:schemeClr val="lt1"/>
                  </a:solidFill>
                  <a:latin typeface="Impact" panose="020B080603090205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665" b="1" dirty="0" smtClean="0">
                  <a:solidFill>
                    <a:schemeClr val="tx1">
                      <a:lumMod val="85000"/>
                      <a:lumOff val="15000"/>
                    </a:schemeClr>
                  </a:solidFill>
                  <a:ea typeface="微软雅黑" panose="020B0503020204020204" pitchFamily="34" charset="-122"/>
                </a:rPr>
                <a:t>key technology</a:t>
              </a:r>
              <a:endParaRPr lang="zh-CN" altLang="en-US" sz="2665" b="1" dirty="0" smtClean="0">
                <a:solidFill>
                  <a:schemeClr val="tx1">
                    <a:lumMod val="85000"/>
                    <a:lumOff val="15000"/>
                  </a:schemeClr>
                </a:solidFill>
                <a:ea typeface="微软雅黑" panose="020B0503020204020204" pitchFamily="34" charset="-122"/>
              </a:endParaRPr>
            </a:p>
          </p:txBody>
        </p:sp>
      </p:grpSp>
      <p:sp>
        <p:nvSpPr>
          <p:cNvPr id="30" name="Subtitle 2"/>
          <p:cNvSpPr txBox="1"/>
          <p:nvPr/>
        </p:nvSpPr>
        <p:spPr>
          <a:xfrm>
            <a:off x="3350895" y="267970"/>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en-US" altLang="zh-CN"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C</a:t>
            </a:r>
            <a:r>
              <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ore </a:t>
            </a:r>
            <a:r>
              <a:rPr lang="en-US" altLang="zh-CN"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T</a:t>
            </a:r>
            <a:r>
              <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echnology</a:t>
            </a:r>
            <a:endParaRPr lang="zh-CN" altLang="en-US"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Subtitle 2"/>
          <p:cNvSpPr txBox="1"/>
          <p:nvPr/>
        </p:nvSpPr>
        <p:spPr>
          <a:xfrm>
            <a:off x="3350895" y="90170"/>
            <a:ext cx="5335905" cy="37147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Platform architecture</a:t>
            </a:r>
            <a:endParaRPr lang="zh-CN" altLang="en-US" sz="2800" b="1" spc="300" dirty="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
        <p:nvSpPr>
          <p:cNvPr id="5" name="矩形 4"/>
          <p:cNvSpPr/>
          <p:nvPr/>
        </p:nvSpPr>
        <p:spPr>
          <a:xfrm>
            <a:off x="4243070" y="1990725"/>
            <a:ext cx="1944370" cy="516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r>
              <a:rPr lang="zh-CN" altLang="en-US" sz="1200" dirty="0"/>
              <a:t>规则管理</a:t>
            </a:r>
            <a:endParaRPr lang="zh-CN" altLang="en-US" sz="1200" dirty="0"/>
          </a:p>
        </p:txBody>
      </p:sp>
      <p:sp>
        <p:nvSpPr>
          <p:cNvPr id="6" name="矩形 5"/>
          <p:cNvSpPr/>
          <p:nvPr/>
        </p:nvSpPr>
        <p:spPr>
          <a:xfrm>
            <a:off x="4098925" y="1990725"/>
            <a:ext cx="1944370" cy="452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矩形 6"/>
          <p:cNvSpPr/>
          <p:nvPr/>
        </p:nvSpPr>
        <p:spPr>
          <a:xfrm>
            <a:off x="2522220" y="1340485"/>
            <a:ext cx="7177405" cy="5193665"/>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nvSpPr>
        <p:spPr>
          <a:xfrm>
            <a:off x="2521585" y="1872615"/>
            <a:ext cx="918210" cy="447548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dirty="0">
              <a:solidFill>
                <a:srgbClr val="002060"/>
              </a:solidFill>
            </a:endParaRPr>
          </a:p>
          <a:p>
            <a:pPr algn="ctr"/>
            <a:r>
              <a:rPr lang="en-US" altLang="zh-CN" sz="1600" b="1" dirty="0" err="1">
                <a:solidFill>
                  <a:srgbClr val="002060"/>
                </a:solidFill>
              </a:rPr>
              <a:t>CarEye</a:t>
            </a:r>
            <a:endParaRPr lang="en-US" altLang="zh-CN" sz="1600" b="1" dirty="0">
              <a:solidFill>
                <a:srgbClr val="002060"/>
              </a:solidFill>
            </a:endParaRPr>
          </a:p>
          <a:p>
            <a:pPr algn="ctr"/>
            <a:r>
              <a:rPr lang="zh-CN" altLang="en-US" sz="1600" b="1" dirty="0">
                <a:solidFill>
                  <a:srgbClr val="002060"/>
                </a:solidFill>
              </a:rPr>
              <a:t>ecology</a:t>
            </a:r>
            <a:endParaRPr lang="zh-CN" altLang="en-US" sz="1600" b="1" dirty="0">
              <a:solidFill>
                <a:srgbClr val="002060"/>
              </a:solidFill>
            </a:endParaRPr>
          </a:p>
          <a:p>
            <a:pPr algn="ctr"/>
            <a:endParaRPr lang="zh-CN" altLang="en-US" sz="1600" b="1" dirty="0">
              <a:solidFill>
                <a:srgbClr val="002060"/>
              </a:solidFill>
            </a:endParaRPr>
          </a:p>
          <a:p>
            <a:pPr algn="ctr"/>
            <a:endParaRPr lang="zh-CN" altLang="en-US" sz="1600" b="1" dirty="0">
              <a:solidFill>
                <a:srgbClr val="002060"/>
              </a:solidFill>
            </a:endParaRPr>
          </a:p>
          <a:p>
            <a:pPr algn="ctr"/>
            <a:r>
              <a:rPr sz="1200" dirty="0">
                <a:solidFill>
                  <a:srgbClr val="002060"/>
                </a:solidFill>
              </a:rPr>
              <a:t>second </a:t>
            </a:r>
            <a:r>
              <a:rPr lang="en-US" altLang="zh-CN" sz="1200" dirty="0">
                <a:solidFill>
                  <a:srgbClr val="002060"/>
                </a:solidFill>
              </a:rPr>
              <a:t>develop</a:t>
            </a:r>
            <a:endParaRPr lang="en-US" altLang="zh-CN" sz="1200" dirty="0">
              <a:solidFill>
                <a:srgbClr val="002060"/>
              </a:solidFill>
            </a:endParaRPr>
          </a:p>
          <a:p>
            <a:pPr algn="ctr"/>
            <a:endParaRPr lang="en-US" altLang="zh-CN" sz="1200" dirty="0">
              <a:solidFill>
                <a:srgbClr val="002060"/>
              </a:solidFill>
            </a:endParaRPr>
          </a:p>
          <a:p>
            <a:pPr algn="ctr"/>
            <a:endParaRPr lang="en-US" altLang="zh-CN" sz="1200" dirty="0">
              <a:solidFill>
                <a:srgbClr val="002060"/>
              </a:solidFill>
            </a:endParaRPr>
          </a:p>
          <a:p>
            <a:pPr algn="ctr"/>
            <a:r>
              <a:rPr lang="zh-CN" altLang="en-US" sz="1200" dirty="0">
                <a:solidFill>
                  <a:srgbClr val="002060"/>
                </a:solidFill>
              </a:rPr>
              <a:t>payment</a:t>
            </a:r>
            <a:endParaRPr lang="zh-CN" altLang="en-US" sz="1200" dirty="0">
              <a:solidFill>
                <a:srgbClr val="002060"/>
              </a:solidFill>
            </a:endParaRPr>
          </a:p>
          <a:p>
            <a:pPr algn="ctr"/>
            <a:endParaRPr lang="zh-CN" altLang="en-US" sz="1200" dirty="0">
              <a:solidFill>
                <a:srgbClr val="002060"/>
              </a:solidFill>
            </a:endParaRPr>
          </a:p>
          <a:p>
            <a:pPr algn="ctr"/>
            <a:r>
              <a:rPr lang="en-US" altLang="zh-CN" sz="1200" dirty="0">
                <a:solidFill>
                  <a:srgbClr val="002060"/>
                </a:solidFill>
              </a:rPr>
              <a:t>ERP Access</a:t>
            </a:r>
            <a:endParaRPr lang="en-US" altLang="zh-CN" sz="1200" dirty="0">
              <a:solidFill>
                <a:srgbClr val="002060"/>
              </a:solidFill>
            </a:endParaRPr>
          </a:p>
          <a:p>
            <a:pPr algn="ctr"/>
            <a:endParaRPr lang="en-US" altLang="zh-CN" sz="1200" dirty="0">
              <a:solidFill>
                <a:srgbClr val="002060"/>
              </a:solidFill>
            </a:endParaRPr>
          </a:p>
          <a:p>
            <a:pPr algn="ctr"/>
            <a:endParaRPr lang="en-US" altLang="zh-CN" sz="1200" dirty="0">
              <a:solidFill>
                <a:srgbClr val="002060"/>
              </a:solidFill>
            </a:endParaRPr>
          </a:p>
          <a:p>
            <a:pPr algn="ctr"/>
            <a:endParaRPr lang="en-US" altLang="zh-CN" dirty="0">
              <a:solidFill>
                <a:srgbClr val="002060"/>
              </a:solidFill>
            </a:endParaRPr>
          </a:p>
          <a:p>
            <a:pPr algn="ctr"/>
            <a:endParaRPr lang="en-US" altLang="zh-CN" dirty="0">
              <a:solidFill>
                <a:srgbClr val="002060"/>
              </a:solidFill>
            </a:endParaRPr>
          </a:p>
          <a:p>
            <a:pPr algn="ctr"/>
            <a:endParaRPr lang="en-US" altLang="zh-CN" dirty="0">
              <a:solidFill>
                <a:srgbClr val="002060"/>
              </a:solidFill>
            </a:endParaRPr>
          </a:p>
          <a:p>
            <a:pPr algn="ctr"/>
            <a:endParaRPr lang="zh-CN" altLang="en-US" dirty="0">
              <a:solidFill>
                <a:srgbClr val="002060"/>
              </a:solidFill>
            </a:endParaRPr>
          </a:p>
        </p:txBody>
      </p:sp>
      <p:sp>
        <p:nvSpPr>
          <p:cNvPr id="9" name="矩形 8"/>
          <p:cNvSpPr/>
          <p:nvPr/>
        </p:nvSpPr>
        <p:spPr>
          <a:xfrm>
            <a:off x="3522980" y="5979160"/>
            <a:ext cx="5039995" cy="49149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200" b="1" dirty="0">
                <a:solidFill>
                  <a:srgbClr val="002060"/>
                </a:solidFill>
              </a:rPr>
              <a:t>Data source</a:t>
            </a:r>
            <a:endParaRPr lang="en-US" sz="1200" dirty="0">
              <a:solidFill>
                <a:srgbClr val="002060"/>
              </a:solidFill>
            </a:endParaRPr>
          </a:p>
        </p:txBody>
      </p:sp>
      <p:sp>
        <p:nvSpPr>
          <p:cNvPr id="10" name="TextBox 6"/>
          <p:cNvSpPr txBox="1"/>
          <p:nvPr/>
        </p:nvSpPr>
        <p:spPr>
          <a:xfrm>
            <a:off x="4083382" y="6071935"/>
            <a:ext cx="936104" cy="275590"/>
          </a:xfrm>
          <a:prstGeom prst="rect">
            <a:avLst/>
          </a:prstGeom>
          <a:noFill/>
        </p:spPr>
        <p:txBody>
          <a:bodyPr wrap="square" rtlCol="0">
            <a:spAutoFit/>
          </a:bodyPr>
          <a:p>
            <a:r>
              <a:rPr lang="en-US" altLang="zh-CN" sz="1200" dirty="0"/>
              <a:t>terminal</a:t>
            </a:r>
            <a:endParaRPr lang="en-US" altLang="zh-CN" sz="1200" dirty="0"/>
          </a:p>
        </p:txBody>
      </p:sp>
      <p:sp>
        <p:nvSpPr>
          <p:cNvPr id="11" name="TextBox 7"/>
          <p:cNvSpPr txBox="1"/>
          <p:nvPr/>
        </p:nvSpPr>
        <p:spPr>
          <a:xfrm>
            <a:off x="4838094" y="6071783"/>
            <a:ext cx="936104" cy="275590"/>
          </a:xfrm>
          <a:prstGeom prst="rect">
            <a:avLst/>
          </a:prstGeom>
          <a:noFill/>
        </p:spPr>
        <p:txBody>
          <a:bodyPr wrap="square" rtlCol="0">
            <a:spAutoFit/>
          </a:bodyPr>
          <a:p>
            <a:r>
              <a:rPr lang="en-US" altLang="zh-CN" sz="1200" dirty="0"/>
              <a:t>car</a:t>
            </a:r>
            <a:endParaRPr lang="en-US" altLang="zh-CN" sz="1200" dirty="0"/>
          </a:p>
        </p:txBody>
      </p:sp>
      <p:sp>
        <p:nvSpPr>
          <p:cNvPr id="12" name="TextBox 8"/>
          <p:cNvSpPr txBox="1"/>
          <p:nvPr/>
        </p:nvSpPr>
        <p:spPr>
          <a:xfrm>
            <a:off x="6979478" y="6009452"/>
            <a:ext cx="1080120" cy="460375"/>
          </a:xfrm>
          <a:prstGeom prst="rect">
            <a:avLst/>
          </a:prstGeom>
          <a:noFill/>
        </p:spPr>
        <p:txBody>
          <a:bodyPr wrap="square" rtlCol="0">
            <a:spAutoFit/>
          </a:bodyPr>
          <a:p>
            <a:r>
              <a:rPr lang="en-US" sz="1200" dirty="0"/>
              <a:t>phone/mobile device</a:t>
            </a:r>
            <a:endParaRPr lang="en-US" sz="1200" dirty="0"/>
          </a:p>
        </p:txBody>
      </p:sp>
      <p:sp>
        <p:nvSpPr>
          <p:cNvPr id="13" name="矩形 12"/>
          <p:cNvSpPr/>
          <p:nvPr/>
        </p:nvSpPr>
        <p:spPr>
          <a:xfrm>
            <a:off x="8639175" y="1856105"/>
            <a:ext cx="1060450" cy="449135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dirty="0">
              <a:solidFill>
                <a:srgbClr val="002060"/>
              </a:solidFill>
            </a:endParaRPr>
          </a:p>
          <a:p>
            <a:pPr algn="ctr"/>
            <a:endParaRPr lang="en-US" altLang="zh-CN" dirty="0">
              <a:solidFill>
                <a:srgbClr val="002060"/>
              </a:solidFill>
            </a:endParaRPr>
          </a:p>
          <a:p>
            <a:pPr algn="ctr"/>
            <a:endParaRPr lang="en-US" altLang="zh-CN" dirty="0">
              <a:solidFill>
                <a:srgbClr val="002060"/>
              </a:solidFill>
            </a:endParaRPr>
          </a:p>
          <a:p>
            <a:pPr algn="ctr"/>
            <a:endParaRPr lang="en-US" altLang="zh-CN" dirty="0">
              <a:solidFill>
                <a:srgbClr val="002060"/>
              </a:solidFill>
            </a:endParaRPr>
          </a:p>
          <a:p>
            <a:pPr algn="ctr"/>
            <a:r>
              <a:rPr lang="en-US" altLang="zh-CN" sz="1600" b="1" dirty="0">
                <a:solidFill>
                  <a:srgbClr val="002060"/>
                </a:solidFill>
              </a:rPr>
              <a:t>security manage</a:t>
            </a:r>
            <a:endParaRPr lang="en-US" altLang="zh-CN" sz="1600" b="1" dirty="0">
              <a:solidFill>
                <a:srgbClr val="002060"/>
              </a:solidFill>
            </a:endParaRPr>
          </a:p>
          <a:p>
            <a:pPr algn="ctr"/>
            <a:endParaRPr lang="en-US" altLang="zh-CN" sz="1600" b="1" dirty="0">
              <a:solidFill>
                <a:srgbClr val="002060"/>
              </a:solidFill>
            </a:endParaRPr>
          </a:p>
          <a:p>
            <a:pPr algn="ctr"/>
            <a:endParaRPr lang="en-US" altLang="zh-CN" sz="1600" b="1" dirty="0">
              <a:solidFill>
                <a:srgbClr val="002060"/>
              </a:solidFill>
            </a:endParaRPr>
          </a:p>
          <a:p>
            <a:pPr algn="ctr"/>
            <a:r>
              <a:rPr lang="zh-CN" altLang="en-US" sz="1200" dirty="0">
                <a:solidFill>
                  <a:srgbClr val="002060"/>
                </a:solidFill>
              </a:rPr>
              <a:t>certificate</a:t>
            </a:r>
            <a:endParaRPr lang="zh-CN" altLang="en-US" sz="1200" dirty="0">
              <a:solidFill>
                <a:srgbClr val="002060"/>
              </a:solidFill>
            </a:endParaRPr>
          </a:p>
          <a:p>
            <a:pPr algn="ctr"/>
            <a:endParaRPr lang="zh-CN" altLang="en-US" sz="1200" dirty="0">
              <a:solidFill>
                <a:srgbClr val="002060"/>
              </a:solidFill>
            </a:endParaRPr>
          </a:p>
          <a:p>
            <a:pPr algn="ctr"/>
            <a:endParaRPr lang="en-US" altLang="zh-CN" sz="1200" dirty="0">
              <a:solidFill>
                <a:srgbClr val="002060"/>
              </a:solidFill>
            </a:endParaRPr>
          </a:p>
          <a:p>
            <a:pPr algn="ctr"/>
            <a:r>
              <a:rPr lang="zh-CN" altLang="en-US" sz="1200" dirty="0">
                <a:solidFill>
                  <a:srgbClr val="002060"/>
                </a:solidFill>
              </a:rPr>
              <a:t>authorization</a:t>
            </a:r>
            <a:endParaRPr lang="zh-CN" altLang="en-US" sz="1200" dirty="0">
              <a:solidFill>
                <a:srgbClr val="002060"/>
              </a:solidFill>
            </a:endParaRPr>
          </a:p>
          <a:p>
            <a:pPr algn="ctr"/>
            <a:endParaRPr lang="en-US" altLang="zh-CN" sz="1200" dirty="0">
              <a:solidFill>
                <a:srgbClr val="002060"/>
              </a:solidFill>
            </a:endParaRPr>
          </a:p>
          <a:p>
            <a:pPr algn="ctr"/>
            <a:endParaRPr lang="en-US" altLang="zh-CN" sz="1200" dirty="0">
              <a:solidFill>
                <a:srgbClr val="002060"/>
              </a:solidFill>
            </a:endParaRPr>
          </a:p>
          <a:p>
            <a:pPr algn="ctr"/>
            <a:endParaRPr lang="en-US" altLang="zh-CN" b="1" dirty="0">
              <a:solidFill>
                <a:srgbClr val="002060"/>
              </a:solidFill>
            </a:endParaRPr>
          </a:p>
          <a:p>
            <a:pPr algn="ctr"/>
            <a:endParaRPr lang="en-US" altLang="zh-CN" b="1" dirty="0">
              <a:solidFill>
                <a:srgbClr val="002060"/>
              </a:solidFill>
            </a:endParaRPr>
          </a:p>
          <a:p>
            <a:pPr algn="ctr"/>
            <a:endParaRPr lang="en-US" altLang="zh-CN" sz="1400" dirty="0">
              <a:solidFill>
                <a:srgbClr val="002060"/>
              </a:solidFill>
            </a:endParaRPr>
          </a:p>
          <a:p>
            <a:pPr algn="ctr"/>
            <a:endParaRPr lang="en-US" altLang="zh-CN" dirty="0">
              <a:solidFill>
                <a:srgbClr val="002060"/>
              </a:solidFill>
            </a:endParaRPr>
          </a:p>
          <a:p>
            <a:pPr algn="ctr"/>
            <a:endParaRPr lang="en-US" altLang="zh-CN" dirty="0">
              <a:solidFill>
                <a:srgbClr val="002060"/>
              </a:solidFill>
            </a:endParaRPr>
          </a:p>
          <a:p>
            <a:pPr algn="ctr"/>
            <a:endParaRPr lang="en-US" altLang="zh-CN" dirty="0">
              <a:solidFill>
                <a:srgbClr val="002060"/>
              </a:solidFill>
            </a:endParaRPr>
          </a:p>
          <a:p>
            <a:pPr algn="ctr"/>
            <a:endParaRPr lang="zh-CN" altLang="en-US" dirty="0">
              <a:solidFill>
                <a:srgbClr val="002060"/>
              </a:solidFill>
            </a:endParaRPr>
          </a:p>
        </p:txBody>
      </p:sp>
      <p:sp>
        <p:nvSpPr>
          <p:cNvPr id="14" name="矩形 13"/>
          <p:cNvSpPr/>
          <p:nvPr/>
        </p:nvSpPr>
        <p:spPr>
          <a:xfrm>
            <a:off x="3522980" y="5344795"/>
            <a:ext cx="5040630" cy="53594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200" b="1" dirty="0">
                <a:solidFill>
                  <a:srgbClr val="002060"/>
                </a:solidFill>
              </a:rPr>
              <a:t>  Data engine</a:t>
            </a:r>
            <a:endParaRPr lang="zh-CN" altLang="en-US" sz="1200" b="1" dirty="0">
              <a:solidFill>
                <a:srgbClr val="002060"/>
              </a:solidFill>
            </a:endParaRPr>
          </a:p>
          <a:p>
            <a:pPr algn="ctr"/>
            <a:endParaRPr lang="zh-CN" altLang="en-US" sz="1200" dirty="0">
              <a:solidFill>
                <a:srgbClr val="002060"/>
              </a:solidFill>
            </a:endParaRPr>
          </a:p>
        </p:txBody>
      </p:sp>
      <p:sp>
        <p:nvSpPr>
          <p:cNvPr id="15" name="TextBox 13"/>
          <p:cNvSpPr txBox="1"/>
          <p:nvPr/>
        </p:nvSpPr>
        <p:spPr>
          <a:xfrm>
            <a:off x="7051252" y="5496355"/>
            <a:ext cx="1008112" cy="275590"/>
          </a:xfrm>
          <a:prstGeom prst="rect">
            <a:avLst/>
          </a:prstGeom>
          <a:noFill/>
        </p:spPr>
        <p:txBody>
          <a:bodyPr wrap="square" rtlCol="0">
            <a:spAutoFit/>
          </a:bodyPr>
          <a:p>
            <a:r>
              <a:rPr lang="en-US" altLang="zh-CN" sz="1200" dirty="0"/>
              <a:t>MySQL</a:t>
            </a:r>
            <a:endParaRPr lang="zh-CN" altLang="en-US" sz="1200" dirty="0"/>
          </a:p>
        </p:txBody>
      </p:sp>
      <p:sp>
        <p:nvSpPr>
          <p:cNvPr id="16" name="TextBox 14"/>
          <p:cNvSpPr txBox="1"/>
          <p:nvPr/>
        </p:nvSpPr>
        <p:spPr>
          <a:xfrm>
            <a:off x="7050851" y="5273576"/>
            <a:ext cx="1008112" cy="306705"/>
          </a:xfrm>
          <a:prstGeom prst="rect">
            <a:avLst/>
          </a:prstGeom>
          <a:noFill/>
        </p:spPr>
        <p:txBody>
          <a:bodyPr wrap="square" rtlCol="0">
            <a:spAutoFit/>
          </a:bodyPr>
          <a:p>
            <a:r>
              <a:rPr lang="en-US" altLang="zh-CN" sz="1400" dirty="0" err="1"/>
              <a:t>mongodb</a:t>
            </a:r>
            <a:endParaRPr lang="zh-CN" altLang="en-US" sz="1400" dirty="0"/>
          </a:p>
        </p:txBody>
      </p:sp>
      <p:sp>
        <p:nvSpPr>
          <p:cNvPr id="17" name="TextBox 15"/>
          <p:cNvSpPr txBox="1"/>
          <p:nvPr/>
        </p:nvSpPr>
        <p:spPr>
          <a:xfrm>
            <a:off x="4147036" y="5318026"/>
            <a:ext cx="1008112" cy="275590"/>
          </a:xfrm>
          <a:prstGeom prst="rect">
            <a:avLst/>
          </a:prstGeom>
          <a:noFill/>
        </p:spPr>
        <p:txBody>
          <a:bodyPr wrap="square" rtlCol="0">
            <a:spAutoFit/>
          </a:bodyPr>
          <a:p>
            <a:r>
              <a:rPr lang="en-US" altLang="zh-CN" sz="1200" dirty="0"/>
              <a:t>data rule</a:t>
            </a:r>
            <a:endParaRPr lang="en-US" altLang="zh-CN" sz="1200" dirty="0"/>
          </a:p>
        </p:txBody>
      </p:sp>
      <p:sp>
        <p:nvSpPr>
          <p:cNvPr id="18" name="矩形 17"/>
          <p:cNvSpPr/>
          <p:nvPr/>
        </p:nvSpPr>
        <p:spPr>
          <a:xfrm>
            <a:off x="3450590" y="1872615"/>
            <a:ext cx="2064385" cy="340042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dirty="0">
              <a:solidFill>
                <a:srgbClr val="002060"/>
              </a:solidFill>
            </a:endParaRPr>
          </a:p>
        </p:txBody>
      </p:sp>
      <p:sp>
        <p:nvSpPr>
          <p:cNvPr id="19" name="矩形 18"/>
          <p:cNvSpPr/>
          <p:nvPr/>
        </p:nvSpPr>
        <p:spPr>
          <a:xfrm>
            <a:off x="6196330" y="1919605"/>
            <a:ext cx="2398395" cy="335407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dirty="0">
              <a:solidFill>
                <a:srgbClr val="002060"/>
              </a:solidFill>
            </a:endParaRPr>
          </a:p>
        </p:txBody>
      </p:sp>
      <p:sp>
        <p:nvSpPr>
          <p:cNvPr id="20" name="矩形 19"/>
          <p:cNvSpPr/>
          <p:nvPr/>
        </p:nvSpPr>
        <p:spPr>
          <a:xfrm>
            <a:off x="3520440" y="1948815"/>
            <a:ext cx="1880870" cy="710565"/>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r>
              <a:rPr lang="zh-CN" altLang="en-US" sz="1200" dirty="0">
                <a:solidFill>
                  <a:srgbClr val="002060"/>
                </a:solidFill>
              </a:rPr>
              <a:t>Rule</a:t>
            </a:r>
            <a:endParaRPr lang="zh-CN" altLang="en-US" sz="1200" dirty="0">
              <a:solidFill>
                <a:srgbClr val="002060"/>
              </a:solidFill>
            </a:endParaRPr>
          </a:p>
          <a:p>
            <a:r>
              <a:rPr lang="zh-CN" altLang="en-US" sz="1200" dirty="0">
                <a:solidFill>
                  <a:srgbClr val="002060"/>
                </a:solidFill>
              </a:rPr>
              <a:t>manage</a:t>
            </a:r>
            <a:endParaRPr lang="zh-CN" altLang="en-US" sz="1200" dirty="0">
              <a:solidFill>
                <a:srgbClr val="002060"/>
              </a:solidFill>
            </a:endParaRPr>
          </a:p>
        </p:txBody>
      </p:sp>
      <p:sp>
        <p:nvSpPr>
          <p:cNvPr id="21" name="矩形 20"/>
          <p:cNvSpPr/>
          <p:nvPr/>
        </p:nvSpPr>
        <p:spPr>
          <a:xfrm>
            <a:off x="4108450" y="2096135"/>
            <a:ext cx="504190" cy="2482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dirty="0"/>
              <a:t>alarm</a:t>
            </a:r>
            <a:endParaRPr lang="en-US" altLang="zh-CN" sz="1000" dirty="0"/>
          </a:p>
        </p:txBody>
      </p:sp>
      <p:sp>
        <p:nvSpPr>
          <p:cNvPr id="22" name="矩形 21"/>
          <p:cNvSpPr/>
          <p:nvPr/>
        </p:nvSpPr>
        <p:spPr>
          <a:xfrm>
            <a:off x="4658995" y="2083435"/>
            <a:ext cx="648335"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900" dirty="0"/>
              <a:t>send message</a:t>
            </a:r>
            <a:endParaRPr lang="zh-CN" altLang="en-US" sz="900" dirty="0"/>
          </a:p>
        </p:txBody>
      </p:sp>
      <p:sp>
        <p:nvSpPr>
          <p:cNvPr id="23" name="矩形 22"/>
          <p:cNvSpPr/>
          <p:nvPr/>
        </p:nvSpPr>
        <p:spPr>
          <a:xfrm>
            <a:off x="4108450" y="2373630"/>
            <a:ext cx="1151890"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Business rules</a:t>
            </a:r>
            <a:endParaRPr lang="zh-CN" altLang="en-US" sz="1000" dirty="0"/>
          </a:p>
        </p:txBody>
      </p:sp>
      <p:sp>
        <p:nvSpPr>
          <p:cNvPr id="24" name="矩形 23"/>
          <p:cNvSpPr/>
          <p:nvPr/>
        </p:nvSpPr>
        <p:spPr>
          <a:xfrm>
            <a:off x="3520440" y="2816225"/>
            <a:ext cx="1880870" cy="710565"/>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r>
              <a:rPr lang="en-US" altLang="zh-CN" sz="1200" dirty="0">
                <a:solidFill>
                  <a:srgbClr val="002060"/>
                </a:solidFill>
              </a:rPr>
              <a:t>media</a:t>
            </a:r>
            <a:endParaRPr lang="en-US" altLang="zh-CN" sz="1200" dirty="0">
              <a:solidFill>
                <a:srgbClr val="002060"/>
              </a:solidFill>
            </a:endParaRPr>
          </a:p>
          <a:p>
            <a:r>
              <a:rPr lang="en-US" altLang="zh-CN" sz="1200" dirty="0">
                <a:solidFill>
                  <a:srgbClr val="002060"/>
                </a:solidFill>
              </a:rPr>
              <a:t>manage</a:t>
            </a:r>
            <a:endParaRPr lang="en-US" altLang="zh-CN" sz="1200" dirty="0">
              <a:solidFill>
                <a:srgbClr val="002060"/>
              </a:solidFill>
            </a:endParaRPr>
          </a:p>
        </p:txBody>
      </p:sp>
      <p:sp>
        <p:nvSpPr>
          <p:cNvPr id="25" name="矩形 24"/>
          <p:cNvSpPr/>
          <p:nvPr/>
        </p:nvSpPr>
        <p:spPr>
          <a:xfrm>
            <a:off x="4083685" y="2888615"/>
            <a:ext cx="648335"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dirty="0"/>
              <a:t>media process</a:t>
            </a:r>
            <a:endParaRPr lang="en-US" altLang="zh-CN" sz="1000" dirty="0"/>
          </a:p>
        </p:txBody>
      </p:sp>
      <p:sp>
        <p:nvSpPr>
          <p:cNvPr id="26" name="矩形 25"/>
          <p:cNvSpPr/>
          <p:nvPr/>
        </p:nvSpPr>
        <p:spPr>
          <a:xfrm>
            <a:off x="4803775" y="2888615"/>
            <a:ext cx="596900"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storage</a:t>
            </a:r>
            <a:endParaRPr lang="zh-CN" altLang="en-US" sz="1000" dirty="0"/>
          </a:p>
        </p:txBody>
      </p:sp>
      <p:sp>
        <p:nvSpPr>
          <p:cNvPr id="27" name="矩形 26"/>
          <p:cNvSpPr/>
          <p:nvPr/>
        </p:nvSpPr>
        <p:spPr>
          <a:xfrm>
            <a:off x="4083685" y="3274695"/>
            <a:ext cx="1204595" cy="2489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balancing</a:t>
            </a:r>
            <a:endParaRPr lang="zh-CN" altLang="en-US" sz="1000" dirty="0"/>
          </a:p>
        </p:txBody>
      </p:sp>
      <p:sp>
        <p:nvSpPr>
          <p:cNvPr id="28" name="矩形 27"/>
          <p:cNvSpPr/>
          <p:nvPr/>
        </p:nvSpPr>
        <p:spPr>
          <a:xfrm>
            <a:off x="3521075" y="3608705"/>
            <a:ext cx="1901825" cy="729615"/>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r>
              <a:rPr lang="en-US" sz="1200" dirty="0">
                <a:solidFill>
                  <a:srgbClr val="002060"/>
                </a:solidFill>
              </a:rPr>
              <a:t>map</a:t>
            </a:r>
            <a:endParaRPr lang="en-US" sz="1200" dirty="0">
              <a:solidFill>
                <a:srgbClr val="002060"/>
              </a:solidFill>
            </a:endParaRPr>
          </a:p>
          <a:p>
            <a:r>
              <a:rPr lang="en-US" sz="1200" dirty="0">
                <a:solidFill>
                  <a:srgbClr val="002060"/>
                </a:solidFill>
              </a:rPr>
              <a:t>manage</a:t>
            </a:r>
            <a:endParaRPr lang="en-US" sz="1200" dirty="0">
              <a:solidFill>
                <a:srgbClr val="002060"/>
              </a:solidFill>
            </a:endParaRPr>
          </a:p>
        </p:txBody>
      </p:sp>
      <p:sp>
        <p:nvSpPr>
          <p:cNvPr id="29" name="矩形 28"/>
          <p:cNvSpPr/>
          <p:nvPr/>
        </p:nvSpPr>
        <p:spPr>
          <a:xfrm>
            <a:off x="4121150" y="3680460"/>
            <a:ext cx="575945"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000" dirty="0"/>
              <a:t>track</a:t>
            </a:r>
            <a:endParaRPr lang="en-US" sz="1000" dirty="0"/>
          </a:p>
        </p:txBody>
      </p:sp>
      <p:sp>
        <p:nvSpPr>
          <p:cNvPr id="30" name="矩形 29"/>
          <p:cNvSpPr/>
          <p:nvPr/>
        </p:nvSpPr>
        <p:spPr>
          <a:xfrm>
            <a:off x="4731385" y="3695700"/>
            <a:ext cx="556260"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dirty="0"/>
              <a:t>laction</a:t>
            </a:r>
            <a:endParaRPr lang="en-US" altLang="zh-CN" sz="1000" dirty="0"/>
          </a:p>
        </p:txBody>
      </p:sp>
      <p:sp>
        <p:nvSpPr>
          <p:cNvPr id="31" name="矩形 30"/>
          <p:cNvSpPr/>
          <p:nvPr/>
        </p:nvSpPr>
        <p:spPr>
          <a:xfrm>
            <a:off x="4121150" y="4053840"/>
            <a:ext cx="575945"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fence</a:t>
            </a:r>
            <a:endParaRPr lang="zh-CN" altLang="en-US" sz="1000" dirty="0"/>
          </a:p>
        </p:txBody>
      </p:sp>
      <p:sp>
        <p:nvSpPr>
          <p:cNvPr id="32" name="矩形 31"/>
          <p:cNvSpPr/>
          <p:nvPr/>
        </p:nvSpPr>
        <p:spPr>
          <a:xfrm>
            <a:off x="3499485" y="4458335"/>
            <a:ext cx="1922145" cy="69088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r>
              <a:rPr lang="en-US" sz="1200" dirty="0">
                <a:solidFill>
                  <a:srgbClr val="002060"/>
                </a:solidFill>
              </a:rPr>
              <a:t>car</a:t>
            </a:r>
            <a:endParaRPr lang="en-US" sz="1200" dirty="0">
              <a:solidFill>
                <a:srgbClr val="002060"/>
              </a:solidFill>
            </a:endParaRPr>
          </a:p>
          <a:p>
            <a:r>
              <a:rPr lang="en-US" sz="1200" dirty="0">
                <a:solidFill>
                  <a:srgbClr val="002060"/>
                </a:solidFill>
              </a:rPr>
              <a:t>manage</a:t>
            </a:r>
            <a:endParaRPr lang="en-US" sz="1200" dirty="0">
              <a:solidFill>
                <a:srgbClr val="002060"/>
              </a:solidFill>
            </a:endParaRPr>
          </a:p>
        </p:txBody>
      </p:sp>
      <p:sp>
        <p:nvSpPr>
          <p:cNvPr id="33" name="矩形 32"/>
          <p:cNvSpPr/>
          <p:nvPr/>
        </p:nvSpPr>
        <p:spPr>
          <a:xfrm>
            <a:off x="4121150" y="4472305"/>
            <a:ext cx="575945"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dirty="0"/>
              <a:t>OTA</a:t>
            </a:r>
            <a:endParaRPr lang="zh-CN" altLang="en-US" sz="1000" dirty="0"/>
          </a:p>
        </p:txBody>
      </p:sp>
      <p:sp>
        <p:nvSpPr>
          <p:cNvPr id="34" name="矩形 33"/>
          <p:cNvSpPr/>
          <p:nvPr/>
        </p:nvSpPr>
        <p:spPr>
          <a:xfrm>
            <a:off x="4743450" y="4472305"/>
            <a:ext cx="658495" cy="5118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Remote</a:t>
            </a:r>
            <a:endParaRPr lang="zh-CN" altLang="en-US" sz="1000" dirty="0"/>
          </a:p>
          <a:p>
            <a:pPr algn="ctr"/>
            <a:r>
              <a:rPr lang="en-US" altLang="zh-CN" sz="1000" dirty="0"/>
              <a:t>control</a:t>
            </a:r>
            <a:endParaRPr lang="en-US" altLang="zh-CN" sz="1000" dirty="0"/>
          </a:p>
        </p:txBody>
      </p:sp>
      <p:sp>
        <p:nvSpPr>
          <p:cNvPr id="36" name="矩形 35"/>
          <p:cNvSpPr/>
          <p:nvPr/>
        </p:nvSpPr>
        <p:spPr>
          <a:xfrm>
            <a:off x="3522980" y="1520190"/>
            <a:ext cx="2376170"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API interface</a:t>
            </a:r>
            <a:endParaRPr lang="zh-CN" altLang="en-US" dirty="0"/>
          </a:p>
        </p:txBody>
      </p:sp>
      <p:sp>
        <p:nvSpPr>
          <p:cNvPr id="37" name="矩形 36"/>
          <p:cNvSpPr/>
          <p:nvPr/>
        </p:nvSpPr>
        <p:spPr>
          <a:xfrm>
            <a:off x="6187440" y="1486535"/>
            <a:ext cx="2376170"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protocol 809</a:t>
            </a:r>
            <a:endParaRPr lang="en-US" altLang="zh-CN" dirty="0"/>
          </a:p>
        </p:txBody>
      </p:sp>
      <p:sp>
        <p:nvSpPr>
          <p:cNvPr id="38" name="矩形 37"/>
          <p:cNvSpPr/>
          <p:nvPr/>
        </p:nvSpPr>
        <p:spPr>
          <a:xfrm>
            <a:off x="2521585" y="841375"/>
            <a:ext cx="2137410" cy="323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t>Third-party platform</a:t>
            </a:r>
            <a:endParaRPr lang="zh-CN" altLang="en-US" dirty="0"/>
          </a:p>
        </p:txBody>
      </p:sp>
      <p:sp>
        <p:nvSpPr>
          <p:cNvPr id="39" name="矩形 38"/>
          <p:cNvSpPr/>
          <p:nvPr/>
        </p:nvSpPr>
        <p:spPr>
          <a:xfrm>
            <a:off x="5019675" y="873760"/>
            <a:ext cx="1728470" cy="323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t>partner</a:t>
            </a:r>
            <a:endParaRPr lang="zh-CN" altLang="en-US" dirty="0"/>
          </a:p>
        </p:txBody>
      </p:sp>
      <p:sp>
        <p:nvSpPr>
          <p:cNvPr id="40" name="矩形 39"/>
          <p:cNvSpPr/>
          <p:nvPr/>
        </p:nvSpPr>
        <p:spPr>
          <a:xfrm>
            <a:off x="7564755" y="841375"/>
            <a:ext cx="1728470" cy="323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Client</a:t>
            </a:r>
            <a:endParaRPr lang="en-US" altLang="zh-CN" dirty="0"/>
          </a:p>
        </p:txBody>
      </p:sp>
      <p:cxnSp>
        <p:nvCxnSpPr>
          <p:cNvPr id="41" name="肘形连接符 40"/>
          <p:cNvCxnSpPr>
            <a:stCxn id="38" idx="2"/>
            <a:endCxn id="36" idx="0"/>
          </p:cNvCxnSpPr>
          <p:nvPr/>
        </p:nvCxnSpPr>
        <p:spPr>
          <a:xfrm rot="5400000" flipV="1">
            <a:off x="3972878" y="782003"/>
            <a:ext cx="355600" cy="1120775"/>
          </a:xfrm>
          <a:prstGeom prst="bentConnector3">
            <a:avLst>
              <a:gd name="adj1" fmla="val 4991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42" name="肘形连接符 41"/>
          <p:cNvCxnSpPr>
            <a:stCxn id="39" idx="2"/>
            <a:endCxn id="36" idx="0"/>
          </p:cNvCxnSpPr>
          <p:nvPr/>
        </p:nvCxnSpPr>
        <p:spPr>
          <a:xfrm rot="5400000">
            <a:off x="5135880" y="772160"/>
            <a:ext cx="323215" cy="1172845"/>
          </a:xfrm>
          <a:prstGeom prst="bentConnector3">
            <a:avLst>
              <a:gd name="adj1" fmla="val 50098"/>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43" name="形状 71"/>
          <p:cNvCxnSpPr>
            <a:stCxn id="40" idx="2"/>
            <a:endCxn id="36" idx="0"/>
          </p:cNvCxnSpPr>
          <p:nvPr/>
        </p:nvCxnSpPr>
        <p:spPr>
          <a:xfrm rot="5400000">
            <a:off x="6392228" y="-516572"/>
            <a:ext cx="355600" cy="3717925"/>
          </a:xfrm>
          <a:prstGeom prst="bentConnector3">
            <a:avLst>
              <a:gd name="adj1" fmla="val 49911"/>
            </a:avLst>
          </a:prstGeom>
          <a:ln>
            <a:headEnd type="arrow"/>
            <a:tailEnd type="arrow"/>
          </a:ln>
        </p:spPr>
        <p:style>
          <a:lnRef idx="1">
            <a:schemeClr val="accent1"/>
          </a:lnRef>
          <a:fillRef idx="0">
            <a:schemeClr val="accent1"/>
          </a:fillRef>
          <a:effectRef idx="0">
            <a:schemeClr val="accent1"/>
          </a:effectRef>
          <a:fontRef idx="minor">
            <a:schemeClr val="tx1"/>
          </a:fontRef>
        </p:style>
      </p:cxnSp>
      <p:sp>
        <p:nvSpPr>
          <p:cNvPr id="44" name="矩形 43"/>
          <p:cNvSpPr/>
          <p:nvPr/>
        </p:nvSpPr>
        <p:spPr>
          <a:xfrm>
            <a:off x="6289040" y="3026410"/>
            <a:ext cx="2171065" cy="92837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r>
              <a:rPr lang="en-US" sz="1200" dirty="0">
                <a:solidFill>
                  <a:srgbClr val="002060"/>
                </a:solidFill>
              </a:rPr>
              <a:t>data</a:t>
            </a:r>
            <a:endParaRPr lang="en-US" sz="1200" dirty="0">
              <a:solidFill>
                <a:srgbClr val="002060"/>
              </a:solidFill>
            </a:endParaRPr>
          </a:p>
          <a:p>
            <a:r>
              <a:rPr lang="en-US" sz="1200" dirty="0">
                <a:solidFill>
                  <a:srgbClr val="002060"/>
                </a:solidFill>
              </a:rPr>
              <a:t>Model</a:t>
            </a:r>
            <a:endParaRPr lang="en-US" sz="1200" dirty="0">
              <a:solidFill>
                <a:srgbClr val="002060"/>
              </a:solidFill>
            </a:endParaRPr>
          </a:p>
        </p:txBody>
      </p:sp>
      <p:sp>
        <p:nvSpPr>
          <p:cNvPr id="45" name="矩形 44"/>
          <p:cNvSpPr/>
          <p:nvPr/>
        </p:nvSpPr>
        <p:spPr>
          <a:xfrm>
            <a:off x="7651750" y="3088005"/>
            <a:ext cx="669925" cy="306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1000" dirty="0"/>
              <a:t>Sensor algorithm</a:t>
            </a:r>
            <a:endParaRPr lang="zh-CN" sz="1000" dirty="0"/>
          </a:p>
        </p:txBody>
      </p:sp>
      <p:sp>
        <p:nvSpPr>
          <p:cNvPr id="46" name="矩形 45"/>
          <p:cNvSpPr/>
          <p:nvPr/>
        </p:nvSpPr>
        <p:spPr>
          <a:xfrm>
            <a:off x="6801485" y="3523615"/>
            <a:ext cx="669925" cy="3225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economic analysis</a:t>
            </a:r>
            <a:endParaRPr lang="zh-CN" altLang="en-US" sz="1000" dirty="0"/>
          </a:p>
        </p:txBody>
      </p:sp>
      <p:sp>
        <p:nvSpPr>
          <p:cNvPr id="47" name="矩形 46"/>
          <p:cNvSpPr/>
          <p:nvPr/>
        </p:nvSpPr>
        <p:spPr>
          <a:xfrm>
            <a:off x="6801485" y="3064510"/>
            <a:ext cx="669925" cy="3416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Driving analysis</a:t>
            </a:r>
            <a:endParaRPr lang="zh-CN" altLang="en-US" sz="1000" dirty="0"/>
          </a:p>
        </p:txBody>
      </p:sp>
      <p:sp>
        <p:nvSpPr>
          <p:cNvPr id="51" name="矩形 50"/>
          <p:cNvSpPr/>
          <p:nvPr/>
        </p:nvSpPr>
        <p:spPr>
          <a:xfrm>
            <a:off x="6295390" y="4104640"/>
            <a:ext cx="2160270" cy="1097915"/>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r>
              <a:rPr lang="zh-CN" altLang="en-US" sz="1200" dirty="0">
                <a:solidFill>
                  <a:srgbClr val="002060"/>
                </a:solidFill>
              </a:rPr>
              <a:t>structure</a:t>
            </a:r>
            <a:endParaRPr lang="zh-CN" altLang="en-US" sz="1200" dirty="0">
              <a:solidFill>
                <a:srgbClr val="002060"/>
              </a:solidFill>
            </a:endParaRPr>
          </a:p>
          <a:p>
            <a:r>
              <a:rPr lang="en-US" altLang="zh-CN" sz="1200" dirty="0">
                <a:solidFill>
                  <a:srgbClr val="002060"/>
                </a:solidFill>
              </a:rPr>
              <a:t>data</a:t>
            </a:r>
            <a:endParaRPr lang="en-US" altLang="zh-CN" sz="1200" dirty="0">
              <a:solidFill>
                <a:srgbClr val="002060"/>
              </a:solidFill>
            </a:endParaRPr>
          </a:p>
        </p:txBody>
      </p:sp>
      <p:sp>
        <p:nvSpPr>
          <p:cNvPr id="52" name="矩形 51"/>
          <p:cNvSpPr/>
          <p:nvPr/>
        </p:nvSpPr>
        <p:spPr>
          <a:xfrm>
            <a:off x="6897370" y="4202430"/>
            <a:ext cx="660400" cy="251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dirty="0"/>
              <a:t>user</a:t>
            </a:r>
            <a:endParaRPr lang="en-US" altLang="zh-CN" sz="1000" dirty="0"/>
          </a:p>
          <a:p>
            <a:pPr algn="ctr"/>
            <a:r>
              <a:rPr lang="en-US" altLang="zh-CN" sz="1000" dirty="0"/>
              <a:t>date</a:t>
            </a:r>
            <a:endParaRPr lang="en-US" altLang="zh-CN" sz="1000" dirty="0"/>
          </a:p>
        </p:txBody>
      </p:sp>
      <p:sp>
        <p:nvSpPr>
          <p:cNvPr id="53" name="矩形 52"/>
          <p:cNvSpPr/>
          <p:nvPr/>
        </p:nvSpPr>
        <p:spPr>
          <a:xfrm>
            <a:off x="7666990" y="4612640"/>
            <a:ext cx="648335" cy="259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travel</a:t>
            </a:r>
            <a:endParaRPr lang="zh-CN" altLang="en-US" sz="1000" dirty="0"/>
          </a:p>
          <a:p>
            <a:pPr algn="ctr"/>
            <a:r>
              <a:rPr lang="en-US" altLang="zh-CN" sz="1000" dirty="0"/>
              <a:t>data</a:t>
            </a:r>
            <a:endParaRPr lang="en-US" altLang="zh-CN" sz="1000" dirty="0"/>
          </a:p>
        </p:txBody>
      </p:sp>
      <p:sp>
        <p:nvSpPr>
          <p:cNvPr id="54" name="矩形 53"/>
          <p:cNvSpPr/>
          <p:nvPr/>
        </p:nvSpPr>
        <p:spPr>
          <a:xfrm>
            <a:off x="6896735" y="4612640"/>
            <a:ext cx="648335" cy="259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dirty="0"/>
              <a:t>sensor</a:t>
            </a:r>
            <a:endParaRPr lang="en-US" altLang="zh-CN" sz="1000" dirty="0"/>
          </a:p>
          <a:p>
            <a:pPr algn="ctr"/>
            <a:r>
              <a:rPr lang="en-US" altLang="zh-CN" sz="1000" dirty="0"/>
              <a:t>data</a:t>
            </a:r>
            <a:endParaRPr lang="en-US" altLang="zh-CN" sz="1000" dirty="0"/>
          </a:p>
        </p:txBody>
      </p:sp>
      <p:sp>
        <p:nvSpPr>
          <p:cNvPr id="55" name="矩形 54"/>
          <p:cNvSpPr/>
          <p:nvPr/>
        </p:nvSpPr>
        <p:spPr>
          <a:xfrm>
            <a:off x="6289040" y="2115820"/>
            <a:ext cx="2160270" cy="775335"/>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r>
              <a:rPr lang="zh-CN" altLang="en-US" sz="1200" dirty="0">
                <a:solidFill>
                  <a:srgbClr val="002060"/>
                </a:solidFill>
              </a:rPr>
              <a:t>data</a:t>
            </a:r>
            <a:endParaRPr lang="zh-CN" altLang="en-US" sz="1200" dirty="0">
              <a:solidFill>
                <a:srgbClr val="002060"/>
              </a:solidFill>
            </a:endParaRPr>
          </a:p>
          <a:p>
            <a:r>
              <a:rPr lang="zh-CN" altLang="en-US" sz="1200" dirty="0">
                <a:solidFill>
                  <a:srgbClr val="002060"/>
                </a:solidFill>
              </a:rPr>
              <a:t>Exhibition</a:t>
            </a:r>
            <a:endParaRPr lang="zh-CN" altLang="en-US" sz="1200" dirty="0">
              <a:solidFill>
                <a:srgbClr val="002060"/>
              </a:solidFill>
            </a:endParaRPr>
          </a:p>
        </p:txBody>
      </p:sp>
      <p:sp>
        <p:nvSpPr>
          <p:cNvPr id="56" name="矩形 55"/>
          <p:cNvSpPr/>
          <p:nvPr/>
        </p:nvSpPr>
        <p:spPr>
          <a:xfrm>
            <a:off x="7642225" y="4202430"/>
            <a:ext cx="730250"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dirty="0"/>
              <a:t>alarm</a:t>
            </a:r>
            <a:endParaRPr lang="en-US" altLang="zh-CN" sz="1000" dirty="0"/>
          </a:p>
          <a:p>
            <a:pPr algn="ctr"/>
            <a:r>
              <a:rPr lang="en-US" altLang="zh-CN" sz="1000" dirty="0"/>
              <a:t>data</a:t>
            </a:r>
            <a:endParaRPr lang="en-US" altLang="zh-CN" sz="1000" dirty="0"/>
          </a:p>
        </p:txBody>
      </p:sp>
      <p:sp>
        <p:nvSpPr>
          <p:cNvPr id="57" name="矩形 56"/>
          <p:cNvSpPr/>
          <p:nvPr/>
        </p:nvSpPr>
        <p:spPr>
          <a:xfrm>
            <a:off x="6899275" y="2259965"/>
            <a:ext cx="648335"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data mining</a:t>
            </a:r>
            <a:endParaRPr lang="zh-CN" altLang="en-US" sz="1000" dirty="0"/>
          </a:p>
        </p:txBody>
      </p:sp>
      <p:sp>
        <p:nvSpPr>
          <p:cNvPr id="58" name="矩形 57"/>
          <p:cNvSpPr/>
          <p:nvPr/>
        </p:nvSpPr>
        <p:spPr>
          <a:xfrm>
            <a:off x="7656830" y="2259965"/>
            <a:ext cx="648335"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dirty="0"/>
              <a:t>Data analysis</a:t>
            </a:r>
            <a:endParaRPr lang="zh-CN" altLang="en-US" sz="1000" dirty="0"/>
          </a:p>
        </p:txBody>
      </p:sp>
      <p:sp>
        <p:nvSpPr>
          <p:cNvPr id="59" name="矩形 58"/>
          <p:cNvSpPr/>
          <p:nvPr/>
        </p:nvSpPr>
        <p:spPr>
          <a:xfrm>
            <a:off x="7651750" y="3523615"/>
            <a:ext cx="720725" cy="2838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000" dirty="0"/>
              <a:t>backup</a:t>
            </a:r>
            <a:endParaRPr lang="en-US" sz="1000" dirty="0"/>
          </a:p>
          <a:p>
            <a:pPr algn="ctr"/>
            <a:r>
              <a:rPr lang="en-US" sz="1000" dirty="0"/>
              <a:t>restore</a:t>
            </a:r>
            <a:endParaRPr lang="en-US" sz="1000" dirty="0"/>
          </a:p>
        </p:txBody>
      </p:sp>
      <p:sp>
        <p:nvSpPr>
          <p:cNvPr id="60" name="矩形 59"/>
          <p:cNvSpPr/>
          <p:nvPr/>
        </p:nvSpPr>
        <p:spPr>
          <a:xfrm>
            <a:off x="5563870" y="2047875"/>
            <a:ext cx="575945" cy="452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dirty="0"/>
              <a:t>track</a:t>
            </a:r>
            <a:endParaRPr lang="en-US" altLang="zh-CN" sz="1200" dirty="0"/>
          </a:p>
        </p:txBody>
      </p:sp>
      <p:sp>
        <p:nvSpPr>
          <p:cNvPr id="61" name="矩形 60"/>
          <p:cNvSpPr/>
          <p:nvPr/>
        </p:nvSpPr>
        <p:spPr>
          <a:xfrm>
            <a:off x="5552440" y="2636520"/>
            <a:ext cx="575945" cy="452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200" dirty="0"/>
              <a:t>report </a:t>
            </a:r>
            <a:endParaRPr lang="zh-CN" altLang="en-US" sz="1200" dirty="0"/>
          </a:p>
        </p:txBody>
      </p:sp>
      <p:sp>
        <p:nvSpPr>
          <p:cNvPr id="62" name="矩形 61"/>
          <p:cNvSpPr/>
          <p:nvPr/>
        </p:nvSpPr>
        <p:spPr>
          <a:xfrm>
            <a:off x="5552440" y="3202940"/>
            <a:ext cx="575945" cy="452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200" dirty="0"/>
              <a:t>playback</a:t>
            </a:r>
            <a:endParaRPr lang="zh-CN" altLang="en-US" sz="1200" dirty="0"/>
          </a:p>
        </p:txBody>
      </p:sp>
      <p:sp>
        <p:nvSpPr>
          <p:cNvPr id="63" name="矩形 62"/>
          <p:cNvSpPr/>
          <p:nvPr/>
        </p:nvSpPr>
        <p:spPr>
          <a:xfrm>
            <a:off x="5565140" y="3752215"/>
            <a:ext cx="575945" cy="452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200" dirty="0"/>
              <a:t>Message </a:t>
            </a:r>
            <a:endParaRPr lang="zh-CN" altLang="en-US" sz="1200" dirty="0"/>
          </a:p>
        </p:txBody>
      </p:sp>
      <p:sp>
        <p:nvSpPr>
          <p:cNvPr id="64" name="矩形 63"/>
          <p:cNvSpPr/>
          <p:nvPr/>
        </p:nvSpPr>
        <p:spPr>
          <a:xfrm>
            <a:off x="5571490" y="4337685"/>
            <a:ext cx="575945" cy="452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200" dirty="0"/>
              <a:t>Multilingual</a:t>
            </a:r>
            <a:endParaRPr lang="zh-CN" altLang="en-US" sz="1200" dirty="0"/>
          </a:p>
        </p:txBody>
      </p:sp>
      <p:sp>
        <p:nvSpPr>
          <p:cNvPr id="65" name="矩形 64"/>
          <p:cNvSpPr/>
          <p:nvPr/>
        </p:nvSpPr>
        <p:spPr>
          <a:xfrm>
            <a:off x="4783455" y="4053840"/>
            <a:ext cx="504190" cy="259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dirty="0"/>
              <a:t>map</a:t>
            </a:r>
            <a:endParaRPr lang="en-US" altLang="zh-CN" sz="1000" dirty="0"/>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图片 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595245" y="292100"/>
            <a:ext cx="1249680" cy="1143000"/>
          </a:xfrm>
          <a:prstGeom prst="rect">
            <a:avLst/>
          </a:prstGeom>
        </p:spPr>
      </p:pic>
      <p:pic>
        <p:nvPicPr>
          <p:cNvPr id="8" name="图片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07005" y="1720850"/>
            <a:ext cx="1084580" cy="710565"/>
          </a:xfrm>
          <a:prstGeom prst="rect">
            <a:avLst/>
          </a:prstGeom>
        </p:spPr>
      </p:pic>
      <p:sp>
        <p:nvSpPr>
          <p:cNvPr id="9" name="流程图: 磁盘 8"/>
          <p:cNvSpPr/>
          <p:nvPr/>
        </p:nvSpPr>
        <p:spPr>
          <a:xfrm>
            <a:off x="6460490" y="1720850"/>
            <a:ext cx="756920" cy="83439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200" dirty="0"/>
              <a:t>load balancing</a:t>
            </a:r>
            <a:endParaRPr lang="zh-CN" altLang="en-US" sz="1200" dirty="0"/>
          </a:p>
        </p:txBody>
      </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06675" y="2947035"/>
            <a:ext cx="1185545" cy="667385"/>
          </a:xfrm>
          <a:prstGeom prst="rect">
            <a:avLst/>
          </a:prstGeom>
        </p:spPr>
      </p:pic>
      <p:sp>
        <p:nvSpPr>
          <p:cNvPr id="11" name="流程图: 磁盘 10"/>
          <p:cNvSpPr/>
          <p:nvPr/>
        </p:nvSpPr>
        <p:spPr>
          <a:xfrm>
            <a:off x="5498465" y="4139565"/>
            <a:ext cx="713740" cy="83439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t>comm</a:t>
            </a:r>
            <a:endParaRPr lang="en-US" altLang="zh-CN" sz="1400" dirty="0"/>
          </a:p>
          <a:p>
            <a:pPr algn="ctr"/>
            <a:r>
              <a:rPr lang="en-US" altLang="zh-CN" sz="1400" dirty="0"/>
              <a:t>server</a:t>
            </a:r>
            <a:endParaRPr lang="en-US" altLang="zh-CN" sz="1400" dirty="0"/>
          </a:p>
        </p:txBody>
      </p:sp>
      <p:sp>
        <p:nvSpPr>
          <p:cNvPr id="12" name="流程图: 磁盘 11"/>
          <p:cNvSpPr/>
          <p:nvPr/>
        </p:nvSpPr>
        <p:spPr>
          <a:xfrm>
            <a:off x="5436870" y="796925"/>
            <a:ext cx="663575" cy="83439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sym typeface="+mn-ea"/>
              </a:rPr>
              <a:t>mediaserve</a:t>
            </a:r>
            <a:endParaRPr lang="zh-CN" altLang="en-US" sz="1400" dirty="0"/>
          </a:p>
        </p:txBody>
      </p:sp>
      <p:sp>
        <p:nvSpPr>
          <p:cNvPr id="13" name="流程图: 磁盘 12"/>
          <p:cNvSpPr/>
          <p:nvPr/>
        </p:nvSpPr>
        <p:spPr>
          <a:xfrm>
            <a:off x="5498465" y="1776095"/>
            <a:ext cx="663575" cy="83439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sym typeface="+mn-ea"/>
              </a:rPr>
              <a:t>mediaserve</a:t>
            </a:r>
            <a:endParaRPr lang="zh-CN" altLang="en-US" sz="1400" dirty="0"/>
          </a:p>
        </p:txBody>
      </p:sp>
      <p:sp>
        <p:nvSpPr>
          <p:cNvPr id="14" name="流程图: 磁盘 13"/>
          <p:cNvSpPr/>
          <p:nvPr/>
        </p:nvSpPr>
        <p:spPr>
          <a:xfrm>
            <a:off x="5436870" y="2861945"/>
            <a:ext cx="663575" cy="83439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t>mediaserver</a:t>
            </a:r>
            <a:endParaRPr lang="en-US" altLang="zh-CN" sz="1400" dirty="0"/>
          </a:p>
        </p:txBody>
      </p:sp>
      <p:pic>
        <p:nvPicPr>
          <p:cNvPr id="16" name="图片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65730" y="3889375"/>
            <a:ext cx="1125855" cy="788035"/>
          </a:xfrm>
          <a:prstGeom prst="rect">
            <a:avLst/>
          </a:prstGeom>
        </p:spPr>
      </p:pic>
      <p:sp>
        <p:nvSpPr>
          <p:cNvPr id="19" name="文本框 18"/>
          <p:cNvSpPr txBox="1"/>
          <p:nvPr/>
        </p:nvSpPr>
        <p:spPr>
          <a:xfrm>
            <a:off x="2492984" y="5497125"/>
            <a:ext cx="2029216" cy="922020"/>
          </a:xfrm>
          <a:prstGeom prst="rect">
            <a:avLst/>
          </a:prstGeom>
          <a:noFill/>
        </p:spPr>
        <p:txBody>
          <a:bodyPr wrap="square" rtlCol="0">
            <a:spAutoFit/>
          </a:bodyPr>
          <a:p>
            <a:r>
              <a:rPr lang="en-US" altLang="zh-CN" dirty="0"/>
              <a:t>support</a:t>
            </a:r>
            <a:endParaRPr lang="en-US" altLang="zh-CN" dirty="0"/>
          </a:p>
          <a:p>
            <a:r>
              <a:rPr lang="en-US" altLang="zh-CN" dirty="0"/>
              <a:t>GT/T 1078 </a:t>
            </a:r>
            <a:endParaRPr lang="en-US" altLang="zh-CN" dirty="0"/>
          </a:p>
          <a:p>
            <a:r>
              <a:rPr lang="en-US" altLang="zh-CN" dirty="0"/>
              <a:t>GB28181 </a:t>
            </a:r>
            <a:endParaRPr lang="zh-CN" altLang="en-US" dirty="0"/>
          </a:p>
        </p:txBody>
      </p:sp>
      <p:sp>
        <p:nvSpPr>
          <p:cNvPr id="20" name="文本框 19"/>
          <p:cNvSpPr txBox="1"/>
          <p:nvPr/>
        </p:nvSpPr>
        <p:spPr>
          <a:xfrm>
            <a:off x="4331335" y="5774055"/>
            <a:ext cx="2885440" cy="645160"/>
          </a:xfrm>
          <a:prstGeom prst="rect">
            <a:avLst/>
          </a:prstGeom>
          <a:noFill/>
        </p:spPr>
        <p:txBody>
          <a:bodyPr wrap="square" rtlCol="0">
            <a:spAutoFit/>
          </a:bodyPr>
          <a:p>
            <a:r>
              <a:rPr lang="zh-CN" altLang="en-US" dirty="0"/>
              <a:t>Soft load balancing scheme for multi-device access</a:t>
            </a:r>
            <a:endParaRPr lang="zh-CN" altLang="en-US" dirty="0"/>
          </a:p>
        </p:txBody>
      </p:sp>
      <p:sp>
        <p:nvSpPr>
          <p:cNvPr id="24" name="右大括号 23"/>
          <p:cNvSpPr/>
          <p:nvPr/>
        </p:nvSpPr>
        <p:spPr>
          <a:xfrm>
            <a:off x="4331970" y="904240"/>
            <a:ext cx="525780" cy="393001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25" name="文本框 24"/>
          <p:cNvSpPr txBox="1"/>
          <p:nvPr/>
        </p:nvSpPr>
        <p:spPr>
          <a:xfrm>
            <a:off x="7414216" y="5809529"/>
            <a:ext cx="1870119" cy="645160"/>
          </a:xfrm>
          <a:prstGeom prst="rect">
            <a:avLst/>
          </a:prstGeom>
          <a:noFill/>
        </p:spPr>
        <p:txBody>
          <a:bodyPr wrap="square" rtlCol="0">
            <a:spAutoFit/>
          </a:bodyPr>
          <a:p>
            <a:r>
              <a:rPr lang="en-US" altLang="zh-CN" dirty="0"/>
              <a:t>open API interface</a:t>
            </a:r>
            <a:endParaRPr lang="zh-CN" altLang="en-US" dirty="0"/>
          </a:p>
        </p:txBody>
      </p:sp>
      <p:cxnSp>
        <p:nvCxnSpPr>
          <p:cNvPr id="35" name="曲线连接符 34"/>
          <p:cNvCxnSpPr>
            <a:stCxn id="9" idx="3"/>
            <a:endCxn id="11" idx="4"/>
          </p:cNvCxnSpPr>
          <p:nvPr/>
        </p:nvCxnSpPr>
        <p:spPr>
          <a:xfrm rot="5400000">
            <a:off x="5524818" y="3242628"/>
            <a:ext cx="2001520" cy="626745"/>
          </a:xfrm>
          <a:prstGeom prst="curvedConnector2">
            <a:avLst/>
          </a:prstGeom>
          <a:ln>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38" name="左大括号 37"/>
          <p:cNvSpPr/>
          <p:nvPr/>
        </p:nvSpPr>
        <p:spPr>
          <a:xfrm>
            <a:off x="7338060" y="1089025"/>
            <a:ext cx="290830" cy="374713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39" name="文本框 38"/>
          <p:cNvSpPr txBox="1"/>
          <p:nvPr/>
        </p:nvSpPr>
        <p:spPr>
          <a:xfrm>
            <a:off x="7902575" y="1188720"/>
            <a:ext cx="1942465" cy="583565"/>
          </a:xfrm>
          <a:prstGeom prst="rect">
            <a:avLst/>
          </a:prstGeom>
          <a:noFill/>
        </p:spPr>
        <p:txBody>
          <a:bodyPr wrap="square" rtlCol="0">
            <a:spAutoFit/>
          </a:bodyPr>
          <a:p>
            <a:r>
              <a:rPr lang="zh-CN" altLang="en-US" sz="1600" dirty="0"/>
              <a:t>Vehicle monitoring platform</a:t>
            </a:r>
            <a:endParaRPr lang="zh-CN" altLang="en-US" sz="1600" dirty="0"/>
          </a:p>
        </p:txBody>
      </p:sp>
      <p:sp>
        <p:nvSpPr>
          <p:cNvPr id="42" name="文本框 41"/>
          <p:cNvSpPr txBox="1"/>
          <p:nvPr/>
        </p:nvSpPr>
        <p:spPr>
          <a:xfrm>
            <a:off x="7971155" y="3972560"/>
            <a:ext cx="1772285" cy="829945"/>
          </a:xfrm>
          <a:prstGeom prst="rect">
            <a:avLst/>
          </a:prstGeom>
          <a:noFill/>
        </p:spPr>
        <p:txBody>
          <a:bodyPr wrap="square" rtlCol="0">
            <a:spAutoFit/>
          </a:bodyPr>
          <a:p>
            <a:r>
              <a:rPr lang="en-US" altLang="zh-CN" sz="1600" dirty="0"/>
              <a:t>other </a:t>
            </a:r>
            <a:r>
              <a:rPr lang="zh-CN" altLang="en-US" sz="1600" dirty="0"/>
              <a:t>Mobile device monitoring platform</a:t>
            </a:r>
            <a:endParaRPr lang="zh-CN" altLang="en-US" sz="1600" dirty="0"/>
          </a:p>
        </p:txBody>
      </p:sp>
      <p:cxnSp>
        <p:nvCxnSpPr>
          <p:cNvPr id="47" name="曲线连接符 46"/>
          <p:cNvCxnSpPr>
            <a:stCxn id="12" idx="4"/>
            <a:endCxn id="9" idx="1"/>
          </p:cNvCxnSpPr>
          <p:nvPr/>
        </p:nvCxnSpPr>
        <p:spPr>
          <a:xfrm>
            <a:off x="6100445" y="1214120"/>
            <a:ext cx="738505" cy="506730"/>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0" name="曲线连接符 49"/>
          <p:cNvCxnSpPr>
            <a:stCxn id="13" idx="4"/>
          </p:cNvCxnSpPr>
          <p:nvPr/>
        </p:nvCxnSpPr>
        <p:spPr>
          <a:xfrm flipV="1">
            <a:off x="6162040" y="2134870"/>
            <a:ext cx="115570" cy="58420"/>
          </a:xfrm>
          <a:prstGeom prst="curvedConnector3">
            <a:avLst>
              <a:gd name="adj1" fmla="val 50000"/>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2" name="曲线连接符 51"/>
          <p:cNvCxnSpPr>
            <a:stCxn id="14" idx="4"/>
            <a:endCxn id="9" idx="3"/>
          </p:cNvCxnSpPr>
          <p:nvPr/>
        </p:nvCxnSpPr>
        <p:spPr>
          <a:xfrm flipV="1">
            <a:off x="6100445" y="2555240"/>
            <a:ext cx="738505" cy="723900"/>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53" name="右箭头 52"/>
          <p:cNvSpPr/>
          <p:nvPr/>
        </p:nvSpPr>
        <p:spPr>
          <a:xfrm flipV="1">
            <a:off x="4590415" y="1720850"/>
            <a:ext cx="549275" cy="1371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4" name="右箭头 53"/>
          <p:cNvSpPr/>
          <p:nvPr/>
        </p:nvSpPr>
        <p:spPr>
          <a:xfrm>
            <a:off x="7082155" y="1638935"/>
            <a:ext cx="461010" cy="1358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矩形 54"/>
          <p:cNvSpPr/>
          <p:nvPr/>
        </p:nvSpPr>
        <p:spPr>
          <a:xfrm>
            <a:off x="5139690" y="1556385"/>
            <a:ext cx="1942465" cy="3700145"/>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60" name="直接箭头连接符 59"/>
          <p:cNvCxnSpPr/>
          <p:nvPr/>
        </p:nvCxnSpPr>
        <p:spPr>
          <a:xfrm>
            <a:off x="6276340" y="4506595"/>
            <a:ext cx="1170940" cy="75565"/>
          </a:xfrm>
          <a:prstGeom prst="straightConnector1">
            <a:avLst/>
          </a:prstGeom>
          <a:ln w="60325">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直接箭头连接符 61"/>
          <p:cNvCxnSpPr>
            <a:stCxn id="11" idx="2"/>
          </p:cNvCxnSpPr>
          <p:nvPr/>
        </p:nvCxnSpPr>
        <p:spPr>
          <a:xfrm flipH="1" flipV="1">
            <a:off x="4522470" y="4480560"/>
            <a:ext cx="975995" cy="76200"/>
          </a:xfrm>
          <a:prstGeom prst="straightConnector1">
            <a:avLst/>
          </a:prstGeom>
          <a:ln w="60325">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Subtitle 2"/>
          <p:cNvSpPr txBox="1"/>
          <p:nvPr/>
        </p:nvSpPr>
        <p:spPr>
          <a:xfrm>
            <a:off x="3633470" y="36195"/>
            <a:ext cx="5792470" cy="40957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20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Streaming Media Framework</a:t>
            </a:r>
            <a:endParaRPr lang="zh-CN" altLang="en-US" sz="20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Subtitle 2"/>
          <p:cNvSpPr txBox="1"/>
          <p:nvPr/>
        </p:nvSpPr>
        <p:spPr>
          <a:xfrm>
            <a:off x="3180080" y="177165"/>
            <a:ext cx="533590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en-US" altLang="zh-CN"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base function</a:t>
            </a:r>
            <a:endParaRPr lang="en-US" altLang="zh-CN" sz="2800"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pic>
        <p:nvPicPr>
          <p:cNvPr id="5" name="图片 4"/>
          <p:cNvPicPr>
            <a:picLocks noChangeAspect="1"/>
          </p:cNvPicPr>
          <p:nvPr/>
        </p:nvPicPr>
        <p:blipFill>
          <a:blip r:embed="rId1"/>
          <a:stretch>
            <a:fillRect/>
          </a:stretch>
        </p:blipFill>
        <p:spPr>
          <a:xfrm>
            <a:off x="6161405" y="894715"/>
            <a:ext cx="4852035" cy="2423795"/>
          </a:xfrm>
          <a:prstGeom prst="rect">
            <a:avLst/>
          </a:prstGeom>
        </p:spPr>
      </p:pic>
      <p:pic>
        <p:nvPicPr>
          <p:cNvPr id="6" name="图片 5"/>
          <p:cNvPicPr>
            <a:picLocks noChangeAspect="1"/>
          </p:cNvPicPr>
          <p:nvPr/>
        </p:nvPicPr>
        <p:blipFill>
          <a:blip r:embed="rId2"/>
          <a:stretch>
            <a:fillRect/>
          </a:stretch>
        </p:blipFill>
        <p:spPr>
          <a:xfrm>
            <a:off x="1504950" y="3872865"/>
            <a:ext cx="4457700" cy="2235835"/>
          </a:xfrm>
          <a:prstGeom prst="rect">
            <a:avLst/>
          </a:prstGeom>
        </p:spPr>
      </p:pic>
      <p:pic>
        <p:nvPicPr>
          <p:cNvPr id="7" name="图片 6"/>
          <p:cNvPicPr>
            <a:picLocks noChangeAspect="1"/>
          </p:cNvPicPr>
          <p:nvPr/>
        </p:nvPicPr>
        <p:blipFill>
          <a:blip r:embed="rId3"/>
          <a:stretch>
            <a:fillRect/>
          </a:stretch>
        </p:blipFill>
        <p:spPr>
          <a:xfrm>
            <a:off x="6251575" y="3872865"/>
            <a:ext cx="4705985" cy="2336800"/>
          </a:xfrm>
          <a:prstGeom prst="rect">
            <a:avLst/>
          </a:prstGeom>
        </p:spPr>
      </p:pic>
      <p:pic>
        <p:nvPicPr>
          <p:cNvPr id="8" name="图片 7"/>
          <p:cNvPicPr>
            <a:picLocks noChangeAspect="1"/>
          </p:cNvPicPr>
          <p:nvPr/>
        </p:nvPicPr>
        <p:blipFill>
          <a:blip r:embed="rId4"/>
          <a:stretch>
            <a:fillRect/>
          </a:stretch>
        </p:blipFill>
        <p:spPr>
          <a:xfrm>
            <a:off x="1565275" y="894715"/>
            <a:ext cx="4396740" cy="2423160"/>
          </a:xfrm>
          <a:prstGeom prst="rect">
            <a:avLst/>
          </a:prstGeom>
        </p:spPr>
      </p:pic>
      <p:sp>
        <p:nvSpPr>
          <p:cNvPr id="9" name="文本框 8"/>
          <p:cNvSpPr txBox="1"/>
          <p:nvPr/>
        </p:nvSpPr>
        <p:spPr>
          <a:xfrm>
            <a:off x="2064385" y="3392805"/>
            <a:ext cx="2660650" cy="368300"/>
          </a:xfrm>
          <a:prstGeom prst="rect">
            <a:avLst/>
          </a:prstGeom>
          <a:noFill/>
        </p:spPr>
        <p:txBody>
          <a:bodyPr wrap="square" rtlCol="0">
            <a:spAutoFit/>
            <a:scene3d>
              <a:camera prst="orthographicFront"/>
              <a:lightRig rig="threePt" dir="t"/>
            </a:scene3d>
          </a:bodyPr>
          <a:p>
            <a:r>
              <a:rPr lang="zh-CN" altLang="en-US">
                <a:solidFill>
                  <a:schemeClr val="accent1"/>
                </a:solidFill>
                <a:effectLst>
                  <a:outerShdw blurRad="38100" dist="25400" dir="5400000" algn="ctr" rotWithShape="0">
                    <a:srgbClr val="6E747A">
                      <a:alpha val="43000"/>
                    </a:srgbClr>
                  </a:outerShdw>
                </a:effectLst>
              </a:rPr>
              <a:t>Position monitoring</a:t>
            </a:r>
            <a:endParaRPr lang="zh-CN" altLang="en-US">
              <a:solidFill>
                <a:schemeClr val="accent1"/>
              </a:solidFill>
              <a:effectLst>
                <a:outerShdw blurRad="38100" dist="25400" dir="5400000" algn="ctr" rotWithShape="0">
                  <a:srgbClr val="6E747A">
                    <a:alpha val="43000"/>
                  </a:srgbClr>
                </a:outerShdw>
              </a:effectLst>
            </a:endParaRPr>
          </a:p>
        </p:txBody>
      </p:sp>
      <p:sp>
        <p:nvSpPr>
          <p:cNvPr id="10" name="文本框 9"/>
          <p:cNvSpPr txBox="1"/>
          <p:nvPr/>
        </p:nvSpPr>
        <p:spPr>
          <a:xfrm>
            <a:off x="6956425" y="3392805"/>
            <a:ext cx="2660650" cy="368300"/>
          </a:xfrm>
          <a:prstGeom prst="rect">
            <a:avLst/>
          </a:prstGeom>
          <a:noFill/>
        </p:spPr>
        <p:txBody>
          <a:bodyPr wrap="square" rtlCol="0">
            <a:spAutoFit/>
            <a:scene3d>
              <a:camera prst="orthographicFront"/>
              <a:lightRig rig="threePt" dir="t"/>
            </a:scene3d>
          </a:bodyPr>
          <a:p>
            <a:r>
              <a:rPr lang="zh-CN" altLang="en-US">
                <a:solidFill>
                  <a:schemeClr val="accent1"/>
                </a:solidFill>
                <a:effectLst>
                  <a:outerShdw blurRad="38100" dist="25400" dir="5400000" algn="ctr" rotWithShape="0">
                    <a:srgbClr val="6E747A">
                      <a:alpha val="43000"/>
                    </a:srgbClr>
                  </a:outerShdw>
                </a:effectLst>
              </a:rPr>
              <a:t>real-time video</a:t>
            </a:r>
            <a:endParaRPr lang="zh-CN" altLang="en-US">
              <a:solidFill>
                <a:schemeClr val="accent1"/>
              </a:solidFill>
              <a:effectLst>
                <a:outerShdw blurRad="38100" dist="25400" dir="5400000" algn="ctr" rotWithShape="0">
                  <a:srgbClr val="6E747A">
                    <a:alpha val="43000"/>
                  </a:srgbClr>
                </a:outerShdw>
              </a:effectLst>
            </a:endParaRPr>
          </a:p>
        </p:txBody>
      </p:sp>
      <p:sp>
        <p:nvSpPr>
          <p:cNvPr id="11" name="文本框 10"/>
          <p:cNvSpPr txBox="1"/>
          <p:nvPr/>
        </p:nvSpPr>
        <p:spPr>
          <a:xfrm>
            <a:off x="1984375" y="6108700"/>
            <a:ext cx="2660650" cy="368300"/>
          </a:xfrm>
          <a:prstGeom prst="rect">
            <a:avLst/>
          </a:prstGeom>
          <a:noFill/>
        </p:spPr>
        <p:txBody>
          <a:bodyPr wrap="square" rtlCol="0">
            <a:spAutoFit/>
            <a:scene3d>
              <a:camera prst="orthographicFront"/>
              <a:lightRig rig="threePt" dir="t"/>
            </a:scene3d>
          </a:bodyPr>
          <a:p>
            <a:r>
              <a:rPr lang="zh-CN" altLang="en-US">
                <a:solidFill>
                  <a:schemeClr val="accent1"/>
                </a:solidFill>
                <a:effectLst>
                  <a:outerShdw blurRad="38100" dist="25400" dir="5400000" algn="ctr" rotWithShape="0">
                    <a:srgbClr val="6E747A">
                      <a:alpha val="43000"/>
                    </a:srgbClr>
                  </a:outerShdw>
                </a:effectLst>
              </a:rPr>
              <a:t>Track playback</a:t>
            </a:r>
            <a:endParaRPr lang="zh-CN" altLang="en-US">
              <a:solidFill>
                <a:schemeClr val="accent1"/>
              </a:solidFill>
              <a:effectLst>
                <a:outerShdw blurRad="38100" dist="25400" dir="5400000" algn="ctr" rotWithShape="0">
                  <a:srgbClr val="6E747A">
                    <a:alpha val="43000"/>
                  </a:srgbClr>
                </a:outerShdw>
              </a:effectLst>
            </a:endParaRPr>
          </a:p>
        </p:txBody>
      </p:sp>
      <p:sp>
        <p:nvSpPr>
          <p:cNvPr id="12" name="文本框 11"/>
          <p:cNvSpPr txBox="1"/>
          <p:nvPr/>
        </p:nvSpPr>
        <p:spPr>
          <a:xfrm>
            <a:off x="6956425" y="6310630"/>
            <a:ext cx="2660650" cy="368300"/>
          </a:xfrm>
          <a:prstGeom prst="rect">
            <a:avLst/>
          </a:prstGeom>
          <a:noFill/>
        </p:spPr>
        <p:txBody>
          <a:bodyPr wrap="square" rtlCol="0">
            <a:spAutoFit/>
            <a:scene3d>
              <a:camera prst="orthographicFront"/>
              <a:lightRig rig="threePt" dir="t"/>
            </a:scene3d>
          </a:bodyPr>
          <a:p>
            <a:r>
              <a:rPr lang="zh-CN" altLang="en-US">
                <a:solidFill>
                  <a:schemeClr val="accent1"/>
                </a:solidFill>
                <a:effectLst>
                  <a:outerShdw blurRad="38100" dist="25400" dir="5400000" algn="ctr" rotWithShape="0">
                    <a:srgbClr val="6E747A">
                      <a:alpha val="43000"/>
                    </a:srgbClr>
                  </a:outerShdw>
                </a:effectLst>
              </a:rPr>
              <a:t>operation management</a:t>
            </a:r>
            <a:endParaRPr lang="zh-CN" altLang="en-US">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Subtitle 2"/>
          <p:cNvSpPr txBox="1"/>
          <p:nvPr/>
        </p:nvSpPr>
        <p:spPr>
          <a:xfrm>
            <a:off x="3180080" y="177165"/>
            <a:ext cx="6166485" cy="4140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rPr>
              <a:t>Basic data and permissions</a:t>
            </a:r>
            <a:endParaRPr lang="zh-CN" altLang="en-US" b="1" spc="300" dirty="0" smtClean="0">
              <a:gradFill>
                <a:gsLst>
                  <a:gs pos="0">
                    <a:srgbClr val="00A3E4"/>
                  </a:gs>
                  <a:gs pos="100000">
                    <a:srgbClr val="214BAE"/>
                  </a:gs>
                </a:gsLst>
                <a:lin ang="5400000" scaled="0"/>
              </a:gradFill>
              <a:latin typeface="方正黑体简体" panose="02010601030101010101" pitchFamily="2" charset="-122"/>
              <a:ea typeface="方正黑体简体" panose="02010601030101010101" pitchFamily="2" charset="-122"/>
              <a:cs typeface="Lato" panose="020F0502020204030203" pitchFamily="34" charset="0"/>
            </a:endParaRPr>
          </a:p>
        </p:txBody>
      </p:sp>
      <p:sp>
        <p:nvSpPr>
          <p:cNvPr id="4" name="文本框 3"/>
          <p:cNvSpPr txBox="1"/>
          <p:nvPr/>
        </p:nvSpPr>
        <p:spPr>
          <a:xfrm>
            <a:off x="1478280" y="865505"/>
            <a:ext cx="10191750" cy="645160"/>
          </a:xfrm>
          <a:prstGeom prst="rect">
            <a:avLst/>
          </a:prstGeom>
          <a:noFill/>
        </p:spPr>
        <p:txBody>
          <a:bodyPr wrap="square" rtlCol="0">
            <a:spAutoFit/>
          </a:bodyPr>
          <a:p>
            <a:r>
              <a:t>CarEye multi-role, multi-user, multi-agency management. Menu allocation with different permissions, multiple views on one platform, and multiple customers maximize the utilization of resources</a:t>
            </a:r>
          </a:p>
        </p:txBody>
      </p:sp>
      <p:pic>
        <p:nvPicPr>
          <p:cNvPr id="7" name="图片 6"/>
          <p:cNvPicPr>
            <a:picLocks noChangeAspect="1"/>
          </p:cNvPicPr>
          <p:nvPr>
            <p:custDataLst>
              <p:tags r:id="rId1"/>
            </p:custDataLst>
          </p:nvPr>
        </p:nvPicPr>
        <p:blipFill>
          <a:blip r:embed="rId2"/>
          <a:stretch>
            <a:fillRect/>
          </a:stretch>
        </p:blipFill>
        <p:spPr>
          <a:xfrm>
            <a:off x="5913755" y="1510665"/>
            <a:ext cx="5193030" cy="2601595"/>
          </a:xfrm>
          <a:prstGeom prst="rect">
            <a:avLst/>
          </a:prstGeom>
        </p:spPr>
      </p:pic>
      <p:pic>
        <p:nvPicPr>
          <p:cNvPr id="8" name="图片 7"/>
          <p:cNvPicPr>
            <a:picLocks noChangeAspect="1"/>
          </p:cNvPicPr>
          <p:nvPr>
            <p:custDataLst>
              <p:tags r:id="rId3"/>
            </p:custDataLst>
          </p:nvPr>
        </p:nvPicPr>
        <p:blipFill>
          <a:blip r:embed="rId4"/>
          <a:stretch>
            <a:fillRect/>
          </a:stretch>
        </p:blipFill>
        <p:spPr>
          <a:xfrm>
            <a:off x="989330" y="4167505"/>
            <a:ext cx="4748530" cy="2507615"/>
          </a:xfrm>
          <a:prstGeom prst="rect">
            <a:avLst/>
          </a:prstGeom>
        </p:spPr>
      </p:pic>
      <p:pic>
        <p:nvPicPr>
          <p:cNvPr id="9" name="图片 8"/>
          <p:cNvPicPr>
            <a:picLocks noChangeAspect="1"/>
          </p:cNvPicPr>
          <p:nvPr>
            <p:custDataLst>
              <p:tags r:id="rId5"/>
            </p:custDataLst>
          </p:nvPr>
        </p:nvPicPr>
        <p:blipFill>
          <a:blip r:embed="rId6"/>
          <a:stretch>
            <a:fillRect/>
          </a:stretch>
        </p:blipFill>
        <p:spPr>
          <a:xfrm>
            <a:off x="5913755" y="4122420"/>
            <a:ext cx="5193665" cy="2533015"/>
          </a:xfrm>
          <a:prstGeom prst="rect">
            <a:avLst/>
          </a:prstGeom>
        </p:spPr>
      </p:pic>
      <p:pic>
        <p:nvPicPr>
          <p:cNvPr id="10" name="图片 9"/>
          <p:cNvPicPr>
            <a:picLocks noChangeAspect="1"/>
          </p:cNvPicPr>
          <p:nvPr>
            <p:custDataLst>
              <p:tags r:id="rId7"/>
            </p:custDataLst>
          </p:nvPr>
        </p:nvPicPr>
        <p:blipFill>
          <a:blip r:embed="rId8"/>
          <a:stretch>
            <a:fillRect/>
          </a:stretch>
        </p:blipFill>
        <p:spPr>
          <a:xfrm>
            <a:off x="988695" y="1510665"/>
            <a:ext cx="4749165" cy="2533650"/>
          </a:xfrm>
          <a:prstGeom prst="rect">
            <a:avLst/>
          </a:prstGeom>
        </p:spPr>
      </p:pic>
    </p:spTree>
  </p:cSld>
  <p:clrMapOvr>
    <a:masterClrMapping/>
  </p:clrMapOvr>
</p:sld>
</file>

<file path=ppt/tags/tag1.xml><?xml version="1.0" encoding="utf-8"?>
<p:tagLst xmlns:p="http://schemas.openxmlformats.org/presentationml/2006/main">
  <p:tag name="KSO_WM_SLIDE_MODEL_TYPE" val="dynamicNum"/>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 name="KSO_WM_UNIT_PLACING_PICTURE_USER_VIEWPORT" val="{&quot;height&quot;:10392,&quot;width&quot;:22680}"/>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ISPRING_PRESENTATION_TITLE" val="PowerPoint 演示文稿"/>
  <p:tag name="KSO_WPP_MARK_KEY" val="5bcf66fe-8c48-4402-a4e4-9372d631f312"/>
  <p:tag name="COMMONDATA" val="eyJoZGlkIjoiNTM4OWI3ZDkwZjEwODRlMTE1ZTE3NmExNTQyZjdjZWEifQ=="/>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6235</Words>
  <Application>WPS 演示</Application>
  <PresentationFormat>宽屏</PresentationFormat>
  <Paragraphs>348</Paragraphs>
  <Slides>22</Slides>
  <Notes>48</Notes>
  <HiddenSlides>0</HiddenSlides>
  <MMClips>1</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22</vt:i4>
      </vt:variant>
    </vt:vector>
  </HeadingPairs>
  <TitlesOfParts>
    <vt:vector size="38" baseType="lpstr">
      <vt:lpstr>Arial</vt:lpstr>
      <vt:lpstr>宋体</vt:lpstr>
      <vt:lpstr>Wingdings</vt:lpstr>
      <vt:lpstr>微软雅黑</vt:lpstr>
      <vt:lpstr>微软雅黑 Light</vt:lpstr>
      <vt:lpstr>Adobe 黑体 Std R</vt:lpstr>
      <vt:lpstr>黑体</vt:lpstr>
      <vt:lpstr>方正兰亭粗黑_GBK</vt:lpstr>
      <vt:lpstr>方正黑体简体</vt:lpstr>
      <vt:lpstr>Lato</vt:lpstr>
      <vt:lpstr>Impact</vt:lpstr>
      <vt:lpstr>Calibri</vt:lpstr>
      <vt:lpstr>Arial Unicode MS</vt:lpstr>
      <vt:lpstr>方正兰亭黑_GBK</vt:lpstr>
      <vt:lpstr>ksdb</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微软用户</dc:creator>
  <cp:lastModifiedBy>suppo</cp:lastModifiedBy>
  <cp:revision>284</cp:revision>
  <dcterms:created xsi:type="dcterms:W3CDTF">2019-02-25T06:39:00Z</dcterms:created>
  <dcterms:modified xsi:type="dcterms:W3CDTF">2023-01-15T08:25:44Z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ICV">
    <vt:lpwstr>B3C5CCF91150498C831F71496AE18E6F</vt:lpwstr>
  </property>
</Properties>
</file>

<file path=docProps/thumbnail.jpeg>
</file>